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tif" ContentType="image/tiff"/>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0" r:id="rId1"/>
    <p:sldMasterId id="2147483672" r:id="rId2"/>
  </p:sldMasterIdLst>
  <p:notesMasterIdLst>
    <p:notesMasterId r:id="rId37"/>
  </p:notesMasterIdLst>
  <p:sldIdLst>
    <p:sldId id="447" r:id="rId3"/>
    <p:sldId id="308" r:id="rId4"/>
    <p:sldId id="307" r:id="rId5"/>
    <p:sldId id="309" r:id="rId6"/>
    <p:sldId id="289" r:id="rId7"/>
    <p:sldId id="302" r:id="rId8"/>
    <p:sldId id="323" r:id="rId9"/>
    <p:sldId id="293" r:id="rId10"/>
    <p:sldId id="317" r:id="rId11"/>
    <p:sldId id="315" r:id="rId12"/>
    <p:sldId id="313" r:id="rId13"/>
    <p:sldId id="446" r:id="rId14"/>
    <p:sldId id="443" r:id="rId15"/>
    <p:sldId id="444" r:id="rId16"/>
    <p:sldId id="445" r:id="rId17"/>
    <p:sldId id="321" r:id="rId18"/>
    <p:sldId id="322" r:id="rId19"/>
    <p:sldId id="316" r:id="rId20"/>
    <p:sldId id="283" r:id="rId21"/>
    <p:sldId id="435" r:id="rId22"/>
    <p:sldId id="436" r:id="rId23"/>
    <p:sldId id="437" r:id="rId24"/>
    <p:sldId id="438" r:id="rId25"/>
    <p:sldId id="439" r:id="rId26"/>
    <p:sldId id="440" r:id="rId27"/>
    <p:sldId id="425" r:id="rId28"/>
    <p:sldId id="426" r:id="rId29"/>
    <p:sldId id="427" r:id="rId30"/>
    <p:sldId id="428" r:id="rId31"/>
    <p:sldId id="429" r:id="rId32"/>
    <p:sldId id="431" r:id="rId33"/>
    <p:sldId id="432" r:id="rId34"/>
    <p:sldId id="433" r:id="rId35"/>
    <p:sldId id="441" r:id="rId36"/>
  </p:sldIdLst>
  <p:sldSz cx="9144000" cy="6858000" type="screen4x3"/>
  <p:notesSz cx="6858000" cy="9144000"/>
  <p:defaultTextStyle>
    <a:defPPr>
      <a:defRPr lang="en-US"/>
    </a:defPPr>
    <a:lvl1pPr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BB31"/>
    <a:srgbClr val="559CFF"/>
    <a:srgbClr val="AFFF7D"/>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630" autoAdjust="0"/>
    <p:restoredTop sz="82844" autoAdjust="0"/>
  </p:normalViewPr>
  <p:slideViewPr>
    <p:cSldViewPr>
      <p:cViewPr varScale="1">
        <p:scale>
          <a:sx n="71" d="100"/>
          <a:sy n="71" d="100"/>
        </p:scale>
        <p:origin x="1603" y="53"/>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viewProps" Target="viewProps.xml"/><Relationship Id="rId21" Type="http://schemas.openxmlformats.org/officeDocument/2006/relationships/slide" Target="slides/slide19.xml"/><Relationship Id="rId34" Type="http://schemas.openxmlformats.org/officeDocument/2006/relationships/slide" Target="slides/slide32.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290" name="Rectangle 2"/>
          <p:cNvSpPr>
            <a:spLocks noGrp="1" noChangeArrowheads="1"/>
          </p:cNvSpPr>
          <p:nvPr>
            <p:ph type="hdr" sz="quarter"/>
          </p:nvPr>
        </p:nvSpPr>
        <p:spPr bwMode="auto">
          <a:xfrm>
            <a:off x="0" y="0"/>
            <a:ext cx="2971800" cy="457200"/>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200"/>
            </a:lvl1pPr>
          </a:lstStyle>
          <a:p>
            <a:pPr>
              <a:defRPr/>
            </a:pPr>
            <a:endParaRPr lang="en-US" dirty="0"/>
          </a:p>
        </p:txBody>
      </p:sp>
      <p:sp>
        <p:nvSpPr>
          <p:cNvPr id="12291" name="Rectangle 3"/>
          <p:cNvSpPr>
            <a:spLocks noGrp="1" noChangeArrowheads="1"/>
          </p:cNvSpPr>
          <p:nvPr>
            <p:ph type="dt" idx="1"/>
          </p:nvPr>
        </p:nvSpPr>
        <p:spPr bwMode="auto">
          <a:xfrm>
            <a:off x="3886200" y="0"/>
            <a:ext cx="2971800" cy="457200"/>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sz="1200"/>
            </a:lvl1pPr>
          </a:lstStyle>
          <a:p>
            <a:pPr>
              <a:defRPr/>
            </a:pPr>
            <a:endParaRPr lang="en-US" dirty="0"/>
          </a:p>
        </p:txBody>
      </p:sp>
      <p:sp>
        <p:nvSpPr>
          <p:cNvPr id="12292"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 xmlns:a14="http://schemas.microsoft.com/office/drawing/2010/main" val="1"/>
            </a:ext>
          </a:extLst>
        </p:spPr>
      </p:sp>
      <p:sp>
        <p:nvSpPr>
          <p:cNvPr id="12293" name="Rectangle 5"/>
          <p:cNvSpPr>
            <a:spLocks noGrp="1" noChangeArrowheads="1"/>
          </p:cNvSpPr>
          <p:nvPr>
            <p:ph type="body" sz="quarter" idx="3"/>
          </p:nvPr>
        </p:nvSpPr>
        <p:spPr bwMode="auto">
          <a:xfrm>
            <a:off x="914400" y="4343400"/>
            <a:ext cx="5029200" cy="4114800"/>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294" name="Rectangle 6"/>
          <p:cNvSpPr>
            <a:spLocks noGrp="1" noChangeArrowheads="1"/>
          </p:cNvSpPr>
          <p:nvPr>
            <p:ph type="ftr" sz="quarter" idx="4"/>
          </p:nvPr>
        </p:nvSpPr>
        <p:spPr bwMode="auto">
          <a:xfrm>
            <a:off x="0" y="8686800"/>
            <a:ext cx="2971800" cy="457200"/>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defRPr sz="1200"/>
            </a:lvl1pPr>
          </a:lstStyle>
          <a:p>
            <a:pPr>
              <a:defRPr/>
            </a:pPr>
            <a:endParaRPr lang="en-US" dirty="0"/>
          </a:p>
        </p:txBody>
      </p:sp>
      <p:sp>
        <p:nvSpPr>
          <p:cNvPr id="12295" name="Rectangle 7"/>
          <p:cNvSpPr>
            <a:spLocks noGrp="1" noChangeArrowheads="1"/>
          </p:cNvSpPr>
          <p:nvPr>
            <p:ph type="sldNum" sz="quarter" idx="5"/>
          </p:nvPr>
        </p:nvSpPr>
        <p:spPr bwMode="auto">
          <a:xfrm>
            <a:off x="3886200" y="8686800"/>
            <a:ext cx="2971800" cy="457200"/>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r">
              <a:defRPr sz="1200"/>
            </a:lvl1pPr>
          </a:lstStyle>
          <a:p>
            <a:pPr>
              <a:defRPr/>
            </a:pPr>
            <a:fld id="{1DC03E52-B525-ED46-AF80-2C566CE595F1}" type="slidenum">
              <a:rPr lang="en-US"/>
              <a:pPr>
                <a:defRPr/>
              </a:pPr>
              <a:t>‹N°›</a:t>
            </a:fld>
            <a:endParaRPr lang="en-US" dirty="0"/>
          </a:p>
        </p:txBody>
      </p:sp>
    </p:spTree>
    <p:extLst>
      <p:ext uri="{BB962C8B-B14F-4D97-AF65-F5344CB8AC3E}">
        <p14:creationId xmlns:p14="http://schemas.microsoft.com/office/powerpoint/2010/main" val="62878228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ＭＳ Ｐゴシック" charset="0"/>
        <a:cs typeface="ＭＳ Ｐゴシック" charset="0"/>
      </a:defRPr>
    </a:lvl1pPr>
    <a:lvl2pPr marL="457200" algn="l" rtl="0" eaLnBrk="0" fontAlgn="base" hangingPunct="0">
      <a:spcBef>
        <a:spcPct val="30000"/>
      </a:spcBef>
      <a:spcAft>
        <a:spcPct val="0"/>
      </a:spcAft>
      <a:defRPr sz="1200" kern="1200">
        <a:solidFill>
          <a:schemeClr val="tx1"/>
        </a:solidFill>
        <a:latin typeface="Arial" charset="0"/>
        <a:ea typeface="ＭＳ Ｐゴシック" charset="0"/>
        <a:cs typeface="+mn-cs"/>
      </a:defRPr>
    </a:lvl2pPr>
    <a:lvl3pPr marL="914400" algn="l" rtl="0" eaLnBrk="0" fontAlgn="base" hangingPunct="0">
      <a:spcBef>
        <a:spcPct val="30000"/>
      </a:spcBef>
      <a:spcAft>
        <a:spcPct val="0"/>
      </a:spcAft>
      <a:defRPr sz="1200" kern="1200">
        <a:solidFill>
          <a:schemeClr val="tx1"/>
        </a:solidFill>
        <a:latin typeface="Arial" charset="0"/>
        <a:ea typeface="ＭＳ Ｐゴシック" charset="0"/>
        <a:cs typeface="+mn-cs"/>
      </a:defRPr>
    </a:lvl3pPr>
    <a:lvl4pPr marL="1371600" algn="l" rtl="0" eaLnBrk="0" fontAlgn="base" hangingPunct="0">
      <a:spcBef>
        <a:spcPct val="30000"/>
      </a:spcBef>
      <a:spcAft>
        <a:spcPct val="0"/>
      </a:spcAft>
      <a:defRPr sz="1200" kern="1200">
        <a:solidFill>
          <a:schemeClr val="tx1"/>
        </a:solidFill>
        <a:latin typeface="Arial" charset="0"/>
        <a:ea typeface="ＭＳ Ｐゴシック" charset="0"/>
        <a:cs typeface="+mn-cs"/>
      </a:defRPr>
    </a:lvl4pPr>
    <a:lvl5pPr marL="1828800" algn="l" rtl="0" eaLnBrk="0" fontAlgn="base" hangingPunct="0">
      <a:spcBef>
        <a:spcPct val="30000"/>
      </a:spcBef>
      <a:spcAft>
        <a:spcPct val="0"/>
      </a:spcAft>
      <a:defRPr sz="1200" kern="1200">
        <a:solidFill>
          <a:schemeClr val="tx1"/>
        </a:solidFill>
        <a:latin typeface="Arial" charset="0"/>
        <a:ea typeface="ＭＳ Ｐゴシック" charset="0"/>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Here are the IPTs we will be playing with today and in the case of the OBIS Canada IPT, the future. You’ve got an account on each, your email address from registering for the workshop, and your password as worked out with Henry. For the demo IPT it’s the same email but I think all the passwords are ‘workshop’ ?</a:t>
            </a:r>
          </a:p>
          <a:p>
            <a:endParaRPr lang="en-CA" dirty="0"/>
          </a:p>
          <a:p>
            <a:endParaRPr lang="en-CA" dirty="0"/>
          </a:p>
        </p:txBody>
      </p:sp>
      <p:sp>
        <p:nvSpPr>
          <p:cNvPr id="4" name="Slide Number Placeholder 3"/>
          <p:cNvSpPr>
            <a:spLocks noGrp="1"/>
          </p:cNvSpPr>
          <p:nvPr>
            <p:ph type="sldNum" sz="quarter" idx="5"/>
          </p:nvPr>
        </p:nvSpPr>
        <p:spPr/>
        <p:txBody>
          <a:bodyPr/>
          <a:lstStyle/>
          <a:p>
            <a:pPr>
              <a:defRPr/>
            </a:pPr>
            <a:fld id="{1DC03E52-B525-ED46-AF80-2C566CE595F1}" type="slidenum">
              <a:rPr lang="en-US" smtClean="0"/>
              <a:pPr>
                <a:defRPr/>
              </a:pPr>
              <a:t>1</a:t>
            </a:fld>
            <a:endParaRPr lang="en-US" dirty="0"/>
          </a:p>
        </p:txBody>
      </p:sp>
    </p:spTree>
    <p:extLst>
      <p:ext uri="{BB962C8B-B14F-4D97-AF65-F5344CB8AC3E}">
        <p14:creationId xmlns:p14="http://schemas.microsoft.com/office/powerpoint/2010/main" val="6125143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CA" dirty="0"/>
              <a:t>Les responsabilités techniques des nœuds OBIS sont;</a:t>
            </a:r>
          </a:p>
          <a:p>
            <a:pPr marL="228600" indent="-228600">
              <a:buAutoNum type="arabicParenBoth"/>
            </a:pPr>
            <a:r>
              <a:rPr lang="fr-CA" dirty="0"/>
              <a:t>de fournir des ensembles de données sous forme d'archives </a:t>
            </a:r>
            <a:r>
              <a:rPr lang="fr-CA" dirty="0" err="1"/>
              <a:t>DwC</a:t>
            </a:r>
            <a:r>
              <a:rPr lang="fr-CA" dirty="0"/>
              <a:t>, ensuite récupéré par </a:t>
            </a:r>
            <a:r>
              <a:rPr lang="fr-CA" dirty="0" err="1"/>
              <a:t>iOBIS</a:t>
            </a:r>
            <a:r>
              <a:rPr lang="fr-CA" dirty="0"/>
              <a:t>, </a:t>
            </a:r>
          </a:p>
          <a:p>
            <a:pPr marL="228600" indent="-228600">
              <a:buAutoNum type="arabicParenBoth"/>
            </a:pPr>
            <a:r>
              <a:rPr lang="fr-CA" dirty="0"/>
              <a:t>de s'assurer que les données et métadonnées entrantes sont de bonne qualité selon les normes de la communauté OBIS (qui changent mais pas si rapidement) </a:t>
            </a:r>
          </a:p>
          <a:p>
            <a:pPr marL="228600" indent="-228600">
              <a:buAutoNum type="arabicParenBoth"/>
            </a:pPr>
            <a:r>
              <a:rPr lang="fr-CA" dirty="0"/>
              <a:t>mettre à jour les ensembles de données au fur et à mesure de leur croissance et </a:t>
            </a:r>
          </a:p>
          <a:p>
            <a:pPr marL="228600" indent="-228600">
              <a:buAutoNum type="arabicParenBoth"/>
            </a:pPr>
            <a:r>
              <a:rPr lang="fr-CA" dirty="0"/>
              <a:t>héberger les résultats sur un serveur IPT, soit le leur, soit via un service IPT existant sur </a:t>
            </a:r>
            <a:r>
              <a:rPr lang="fr-CA" dirty="0" err="1"/>
              <a:t>iOBIS</a:t>
            </a:r>
            <a:r>
              <a:rPr lang="fr-CA" dirty="0"/>
              <a:t> ou sur le NODC en amont, pour télécharger vos ensembles de données. Avant qu'OTN obtienne la certification ADU et ne commence à exécuter son propre IPT, nous publions tous nos ensembles de données via OBIS Canada.</a:t>
            </a:r>
            <a:endParaRPr lang="en-US" dirty="0"/>
          </a:p>
        </p:txBody>
      </p:sp>
      <p:sp>
        <p:nvSpPr>
          <p:cNvPr id="4" name="Slide Number Placeholder 3"/>
          <p:cNvSpPr>
            <a:spLocks noGrp="1"/>
          </p:cNvSpPr>
          <p:nvPr>
            <p:ph type="sldNum" sz="quarter" idx="5"/>
          </p:nvPr>
        </p:nvSpPr>
        <p:spPr/>
        <p:txBody>
          <a:bodyPr/>
          <a:lstStyle/>
          <a:p>
            <a:pPr>
              <a:defRPr/>
            </a:pPr>
            <a:fld id="{1DC03E52-B525-ED46-AF80-2C566CE595F1}" type="slidenum">
              <a:rPr lang="en-US" smtClean="0"/>
              <a:pPr>
                <a:defRPr/>
              </a:pPr>
              <a:t>10</a:t>
            </a:fld>
            <a:endParaRPr lang="en-US" dirty="0"/>
          </a:p>
        </p:txBody>
      </p:sp>
    </p:spTree>
    <p:extLst>
      <p:ext uri="{BB962C8B-B14F-4D97-AF65-F5344CB8AC3E}">
        <p14:creationId xmlns:p14="http://schemas.microsoft.com/office/powerpoint/2010/main" val="27543769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CA" dirty="0"/>
              <a:t>Examinons maintenant OBIS Canada, qui fait partie du Centre National de Données Océaniques (NODC) et du nœud OBIS. Puisque l’URL pour y accéder n'est pas géniale à retranscrire, un lien bit.ly a été créé pour vous permettre de suivre sur le site lui-même. C’est depuis 2010 que OBIS Canada a été reconnu comme « activité nationale » par le comité national de gestion des données du MPO.</a:t>
            </a:r>
            <a:endParaRPr lang="en-CA" dirty="0"/>
          </a:p>
        </p:txBody>
      </p:sp>
      <p:sp>
        <p:nvSpPr>
          <p:cNvPr id="4" name="Slide Number Placeholder 3"/>
          <p:cNvSpPr>
            <a:spLocks noGrp="1"/>
          </p:cNvSpPr>
          <p:nvPr>
            <p:ph type="sldNum" sz="quarter" idx="5"/>
          </p:nvPr>
        </p:nvSpPr>
        <p:spPr/>
        <p:txBody>
          <a:bodyPr/>
          <a:lstStyle/>
          <a:p>
            <a:pPr>
              <a:defRPr/>
            </a:pPr>
            <a:fld id="{1DC03E52-B525-ED46-AF80-2C566CE595F1}" type="slidenum">
              <a:rPr lang="en-US" smtClean="0"/>
              <a:pPr>
                <a:defRPr/>
              </a:pPr>
              <a:t>11</a:t>
            </a:fld>
            <a:endParaRPr lang="en-US" dirty="0"/>
          </a:p>
        </p:txBody>
      </p:sp>
    </p:spTree>
    <p:extLst>
      <p:ext uri="{BB962C8B-B14F-4D97-AF65-F5344CB8AC3E}">
        <p14:creationId xmlns:p14="http://schemas.microsoft.com/office/powerpoint/2010/main" val="25592570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CA" dirty="0"/>
              <a:t>Quelques faits saillants de cette page (ce qui correspond au bit.ly), et qui décrivent la contribution d’OBIS Canada, sont ici présentés. Chaque nœud en a une telle page, il y a beaucoup de statistiques récapitulatives et de graphiques décrivant l'étendue de la couverture des ensembles de données de ce nœud. Nous constatons une bonne couverture canadienne, mais aussi nos contributions aux initiatives mondiales d'échantillonnage qui donnent aux données du nœud OBIS Canada une portée mondiale. La résolution temporelle est également assez bonne, avec des dizaines de milliers d'enregistrements par an disponibles depuis les années 1960, et une abondance de données à mesure que nous progressons dans l'ère numérique. Un point à souligner ici, les anciens ensembles de données ont de la valeur dans un système de données comme l'OBIS, je crois que certains des plus anciens enregistrements dans l'OBIS des eaux canadiennes impliquent le débarquement de morue par des pêcheurs de Terre-Neuve à l'époque de John Cabot (fin des années 1400!).</a:t>
            </a:r>
            <a:endParaRPr lang="en-CA" dirty="0"/>
          </a:p>
        </p:txBody>
      </p:sp>
      <p:sp>
        <p:nvSpPr>
          <p:cNvPr id="4" name="Slide Number Placeholder 3"/>
          <p:cNvSpPr>
            <a:spLocks noGrp="1"/>
          </p:cNvSpPr>
          <p:nvPr>
            <p:ph type="sldNum" sz="quarter" idx="5"/>
          </p:nvPr>
        </p:nvSpPr>
        <p:spPr/>
        <p:txBody>
          <a:bodyPr/>
          <a:lstStyle/>
          <a:p>
            <a:pPr>
              <a:defRPr/>
            </a:pPr>
            <a:fld id="{1DC03E52-B525-ED46-AF80-2C566CE595F1}" type="slidenum">
              <a:rPr lang="en-US" smtClean="0"/>
              <a:pPr>
                <a:defRPr/>
              </a:pPr>
              <a:t>12</a:t>
            </a:fld>
            <a:endParaRPr lang="en-US" dirty="0"/>
          </a:p>
        </p:txBody>
      </p:sp>
    </p:spTree>
    <p:extLst>
      <p:ext uri="{BB962C8B-B14F-4D97-AF65-F5344CB8AC3E}">
        <p14:creationId xmlns:p14="http://schemas.microsoft.com/office/powerpoint/2010/main" val="7367915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These datasets come from many contributing partners, with large contributions coming from each of the DFO institutes, the Canadian Wildlife Service, universities like Dalhousie and </a:t>
            </a:r>
            <a:r>
              <a:rPr lang="en-CA" dirty="0" err="1"/>
              <a:t>Universite</a:t>
            </a:r>
            <a:r>
              <a:rPr lang="en-CA" dirty="0"/>
              <a:t> du Quebec, the Canadian Museum of Nature, as well as some private collection efforts. Though the vast bulk of what’s currently in OBIS Canada comes from DFO institutions, we know there’s more to do. For a long time, OBIS Canada was headquartered at BIO in Halifax, NS, and that history has a lot to do with why it’s so far in the lead in terms of records reported to OBIS. Now that OBIS’s home is in the Pacific region, I expect that we will continue to see this growing effect at places like PBS, perhaps with contributions from your efforts this week and going forward!</a:t>
            </a:r>
          </a:p>
          <a:p>
            <a:endParaRPr lang="en-CA" dirty="0"/>
          </a:p>
          <a:p>
            <a:r>
              <a:rPr lang="fr-CA" dirty="0"/>
              <a:t>Ces jeux de données proviennent de nombreux partenaires contributeurs, avec d'importantes contributions provenant de chacun des instituts du MPO, du Service canadien de la faune, d'universités comme Dalhousie, du Musée canadien de la nature, ainsi que de certains efforts de collecte privée. Bien que l’essentiel de ce qui se trouve actuellement dans OBIS Canada provient d’institutions du MPO, nous savons qu’il reste encore beaucoup à faire. Pendant longtemps, OBIS Canada avait son siège social à la Bedford Institute of </a:t>
            </a:r>
            <a:r>
              <a:rPr lang="fr-CA" dirty="0" err="1"/>
              <a:t>Oceanography</a:t>
            </a:r>
            <a:r>
              <a:rPr lang="fr-CA" dirty="0"/>
              <a:t> à Halifax, en Nouvelle-Écosse, et cette histoire a beaucoup à voir avec la raison pour laquelle il est jusqu'à présent en tête en termes de dossiers signalés à OBIS. Maintenant la « maison » d’OBIS se trouve dans la région du Pacifique!</a:t>
            </a:r>
            <a:endParaRPr lang="en-CA" dirty="0"/>
          </a:p>
        </p:txBody>
      </p:sp>
      <p:sp>
        <p:nvSpPr>
          <p:cNvPr id="4" name="Slide Number Placeholder 3"/>
          <p:cNvSpPr>
            <a:spLocks noGrp="1"/>
          </p:cNvSpPr>
          <p:nvPr>
            <p:ph type="sldNum" sz="quarter" idx="5"/>
          </p:nvPr>
        </p:nvSpPr>
        <p:spPr/>
        <p:txBody>
          <a:bodyPr/>
          <a:lstStyle/>
          <a:p>
            <a:pPr>
              <a:defRPr/>
            </a:pPr>
            <a:fld id="{1DC03E52-B525-ED46-AF80-2C566CE595F1}" type="slidenum">
              <a:rPr lang="en-US" smtClean="0"/>
              <a:pPr>
                <a:defRPr/>
              </a:pPr>
              <a:t>13</a:t>
            </a:fld>
            <a:endParaRPr lang="en-US" dirty="0"/>
          </a:p>
        </p:txBody>
      </p:sp>
    </p:spTree>
    <p:extLst>
      <p:ext uri="{BB962C8B-B14F-4D97-AF65-F5344CB8AC3E}">
        <p14:creationId xmlns:p14="http://schemas.microsoft.com/office/powerpoint/2010/main" val="25572756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CA" dirty="0"/>
              <a:t>Donc, un peu plus tard d'aujourd'hui, nous allons avoir une session pratique où nous regrouperons nos jeux de données formatés et ayant subi un contrôle de qualité dans une archive </a:t>
            </a:r>
            <a:r>
              <a:rPr lang="fr-CA" dirty="0" err="1"/>
              <a:t>DarwinCore</a:t>
            </a:r>
            <a:r>
              <a:rPr lang="fr-CA" dirty="0"/>
              <a:t>, selon l'un des schémas </a:t>
            </a:r>
            <a:r>
              <a:rPr lang="fr-CA" dirty="0" err="1"/>
              <a:t>Core</a:t>
            </a:r>
            <a:r>
              <a:rPr lang="fr-CA" dirty="0"/>
              <a:t> / Extension dont nous avons parlé, et le soumettrons au Service IPT de OBIS Canada. Une fois prêt pour la publication, vous pourrez vous connecter à l’IPT d’OBIS Canada et le soumettre en tant que nouvelle ressource. Ensuite, l'IPT analysera vos archives, vous donnera des indications sur ce qui peut encore être amélioré, et une fois que tout sera réglé, un représentant d'OBIS Canada pourra approuver et publier votre ensemble de données.</a:t>
            </a:r>
          </a:p>
          <a:p>
            <a:endParaRPr lang="fr-CA" dirty="0"/>
          </a:p>
          <a:p>
            <a:r>
              <a:rPr lang="fr-CA" dirty="0"/>
              <a:t>Encore une fois, si vous n'avez pas apporté de jeu de données, nous pouvons soit vous jumeler avec quelqu'un pour travailler sur le leur, soit si vous êtes intéressé, vous pouvez nous aider à concevoir et à définir d'autres projets comme la traduction de métadonnées et de données à partir de d'autres référentiels populaires, je sais que beaucoup de gens utilisent Open Canada pour publier des ensembles de données, et je pense qu'il pourrait être très généralement utile d'avoir un mécanisme pour reproduire ces jeux de données dans OBIS Canada.</a:t>
            </a:r>
            <a:endParaRPr lang="en-CA" dirty="0"/>
          </a:p>
        </p:txBody>
      </p:sp>
      <p:sp>
        <p:nvSpPr>
          <p:cNvPr id="4" name="Slide Number Placeholder 3"/>
          <p:cNvSpPr>
            <a:spLocks noGrp="1"/>
          </p:cNvSpPr>
          <p:nvPr>
            <p:ph type="sldNum" sz="quarter" idx="5"/>
          </p:nvPr>
        </p:nvSpPr>
        <p:spPr/>
        <p:txBody>
          <a:bodyPr/>
          <a:lstStyle/>
          <a:p>
            <a:pPr>
              <a:defRPr/>
            </a:pPr>
            <a:fld id="{1DC03E52-B525-ED46-AF80-2C566CE595F1}" type="slidenum">
              <a:rPr lang="en-US" smtClean="0"/>
              <a:pPr>
                <a:defRPr/>
              </a:pPr>
              <a:t>14</a:t>
            </a:fld>
            <a:endParaRPr lang="en-US" dirty="0"/>
          </a:p>
        </p:txBody>
      </p:sp>
    </p:spTree>
    <p:extLst>
      <p:ext uri="{BB962C8B-B14F-4D97-AF65-F5344CB8AC3E}">
        <p14:creationId xmlns:p14="http://schemas.microsoft.com/office/powerpoint/2010/main" val="2097760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CA" dirty="0"/>
              <a:t>Une fois que vous aurez créé votre collection, vous pourrez télécharger des fichiers de données, créer des mappages à partir des fichiers de données vers les termes </a:t>
            </a:r>
            <a:r>
              <a:rPr lang="fr-CA" dirty="0" err="1"/>
              <a:t>DarwinCore</a:t>
            </a:r>
            <a:r>
              <a:rPr lang="fr-CA" dirty="0"/>
              <a:t>, saisir des métadonnées sous la forme conforme aux exigences EML. L'IPT construira ensuite l'EML approprié dans l'archive. Une chose que nous n'allons pas faire est de jouer avec la visibilité (privé et public).</a:t>
            </a:r>
            <a:endParaRPr lang="en-CA" dirty="0"/>
          </a:p>
        </p:txBody>
      </p:sp>
      <p:sp>
        <p:nvSpPr>
          <p:cNvPr id="4" name="Slide Number Placeholder 3"/>
          <p:cNvSpPr>
            <a:spLocks noGrp="1"/>
          </p:cNvSpPr>
          <p:nvPr>
            <p:ph type="sldNum" sz="quarter" idx="5"/>
          </p:nvPr>
        </p:nvSpPr>
        <p:spPr/>
        <p:txBody>
          <a:bodyPr/>
          <a:lstStyle/>
          <a:p>
            <a:pPr>
              <a:defRPr/>
            </a:pPr>
            <a:fld id="{1DC03E52-B525-ED46-AF80-2C566CE595F1}" type="slidenum">
              <a:rPr lang="en-US" smtClean="0"/>
              <a:pPr>
                <a:defRPr/>
              </a:pPr>
              <a:t>15</a:t>
            </a:fld>
            <a:endParaRPr lang="en-US" dirty="0"/>
          </a:p>
        </p:txBody>
      </p:sp>
    </p:spTree>
    <p:extLst>
      <p:ext uri="{BB962C8B-B14F-4D97-AF65-F5344CB8AC3E}">
        <p14:creationId xmlns:p14="http://schemas.microsoft.com/office/powerpoint/2010/main" val="28913155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CA" dirty="0"/>
              <a:t>Le groupe de pilotage d'OBIS (</a:t>
            </a:r>
            <a:r>
              <a:rPr lang="fr-CA" dirty="0" err="1"/>
              <a:t>Steering</a:t>
            </a:r>
            <a:r>
              <a:rPr lang="fr-CA" dirty="0"/>
              <a:t> Group) évalue l'état de santé de ses nœuds à chacune de ses réunions, et un nœud OBIS devient inactif lorsqu'il remplit l'une de ces conditions:</a:t>
            </a:r>
          </a:p>
          <a:p>
            <a:endParaRPr lang="fr-CA" dirty="0"/>
          </a:p>
          <a:p>
            <a:r>
              <a:rPr lang="fr-CA" dirty="0"/>
              <a:t>[lire la diapositive]</a:t>
            </a:r>
          </a:p>
          <a:p>
            <a:endParaRPr lang="fr-CA" dirty="0"/>
          </a:p>
          <a:p>
            <a:r>
              <a:rPr lang="fr-CA" dirty="0"/>
              <a:t> Vous devez donc rester en contact avec la communauté, souvent à votre guise pour assister aux réunions et à l’infrastructure, et maintenir votre portail de données actif et opérationnel et faire circuler de nouvelles données.</a:t>
            </a:r>
            <a:endParaRPr lang="en-US" dirty="0"/>
          </a:p>
        </p:txBody>
      </p:sp>
      <p:sp>
        <p:nvSpPr>
          <p:cNvPr id="4" name="Slide Number Placeholder 3"/>
          <p:cNvSpPr>
            <a:spLocks noGrp="1"/>
          </p:cNvSpPr>
          <p:nvPr>
            <p:ph type="sldNum" sz="quarter" idx="5"/>
          </p:nvPr>
        </p:nvSpPr>
        <p:spPr/>
        <p:txBody>
          <a:bodyPr/>
          <a:lstStyle/>
          <a:p>
            <a:pPr>
              <a:defRPr/>
            </a:pPr>
            <a:fld id="{1DC03E52-B525-ED46-AF80-2C566CE595F1}" type="slidenum">
              <a:rPr lang="en-US" smtClean="0"/>
              <a:pPr>
                <a:defRPr/>
              </a:pPr>
              <a:t>16</a:t>
            </a:fld>
            <a:endParaRPr lang="en-US" dirty="0"/>
          </a:p>
        </p:txBody>
      </p:sp>
    </p:spTree>
    <p:extLst>
      <p:ext uri="{BB962C8B-B14F-4D97-AF65-F5344CB8AC3E}">
        <p14:creationId xmlns:p14="http://schemas.microsoft.com/office/powerpoint/2010/main" val="6006893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CA" sz="1200" dirty="0"/>
              <a:t>Les membres du SG-OBIS représentant les nœuds OBIS actifs prendront l'une des décisions suivantes:</a:t>
            </a:r>
          </a:p>
          <a:p>
            <a:endParaRPr lang="fr-CA" sz="1200" dirty="0"/>
          </a:p>
          <a:p>
            <a:r>
              <a:rPr lang="fr-CA" sz="1200" dirty="0"/>
              <a:t>Demander au nœud OBIS inactif de soumettre un plan d’actions, des livrables et des délais pour améliorer leurs performances, dans un délai de 3 mois, au Secrétariat OBIS. Ce plan doit être revu et accepté par le Comité Exécutif d'OBIS</a:t>
            </a:r>
          </a:p>
          <a:p>
            <a:endParaRPr lang="fr-CA" sz="1200" dirty="0"/>
          </a:p>
          <a:p>
            <a:r>
              <a:rPr lang="fr-CA" sz="1200" dirty="0"/>
              <a:t>Ou</a:t>
            </a:r>
          </a:p>
          <a:p>
            <a:endParaRPr lang="fr-CA" sz="1200" dirty="0"/>
          </a:p>
          <a:p>
            <a:r>
              <a:rPr lang="fr-CA" sz="1200" dirty="0"/>
              <a:t>Fournir une recommandation au Comité du IOC sur l'IODE pour supprimer le nœud OBIS.</a:t>
            </a:r>
          </a:p>
          <a:p>
            <a:endParaRPr lang="fr-CA" sz="1200" dirty="0"/>
          </a:p>
          <a:p>
            <a:r>
              <a:rPr lang="fr-CA" sz="1200" dirty="0"/>
              <a:t>Dans les deux cas, le secrétariat OBIS informera le gestionnaire du nœud OBIS de la décision du SG-OBIS, avec copie aux responsables de l'IODE et au coordinateur national de l'IODE pour la gestion des données du pays concerné.</a:t>
            </a:r>
          </a:p>
          <a:p>
            <a:endParaRPr lang="fr-CA" sz="1200" dirty="0"/>
          </a:p>
          <a:p>
            <a:r>
              <a:rPr lang="fr-CA" sz="1200" dirty="0"/>
              <a:t>Le comité de l'IODE est prié d'examiner la recommandation du groupe de pilotage OBIS et il peut soit accepter la recommandation, soit demander au nœud OBIS inactif de soumettre un plan d'action (option 1).</a:t>
            </a:r>
          </a:p>
          <a:p>
            <a:endParaRPr lang="fr-CA" sz="1200" dirty="0"/>
          </a:p>
          <a:p>
            <a:r>
              <a:rPr lang="fr-CA" sz="1200" dirty="0"/>
              <a:t>Lorsque le nœud OBIS inactif est supprimé du réseau IODE, le SG-OBIS demandera si un autre nœud OBIS souhaite reprendre les responsabilités du nœud OBIS supprimé, jusqu'à ce qu'un nouveau nœud OBIS dans le pays / la région soit établi.</a:t>
            </a:r>
            <a:endParaRPr lang="en-US" sz="1200" dirty="0"/>
          </a:p>
          <a:p>
            <a:endParaRPr lang="en-US" dirty="0"/>
          </a:p>
        </p:txBody>
      </p:sp>
      <p:sp>
        <p:nvSpPr>
          <p:cNvPr id="4" name="Slide Number Placeholder 3"/>
          <p:cNvSpPr>
            <a:spLocks noGrp="1"/>
          </p:cNvSpPr>
          <p:nvPr>
            <p:ph type="sldNum" sz="quarter" idx="10"/>
          </p:nvPr>
        </p:nvSpPr>
        <p:spPr/>
        <p:txBody>
          <a:bodyPr/>
          <a:lstStyle/>
          <a:p>
            <a:pPr>
              <a:defRPr/>
            </a:pPr>
            <a:fld id="{1DC03E52-B525-ED46-AF80-2C566CE595F1}" type="slidenum">
              <a:rPr lang="en-US" smtClean="0"/>
              <a:pPr>
                <a:defRPr/>
              </a:pPr>
              <a:t>17</a:t>
            </a:fld>
            <a:endParaRPr lang="en-US" dirty="0"/>
          </a:p>
        </p:txBody>
      </p:sp>
    </p:spTree>
    <p:extLst>
      <p:ext uri="{BB962C8B-B14F-4D97-AF65-F5344CB8AC3E}">
        <p14:creationId xmlns:p14="http://schemas.microsoft.com/office/powerpoint/2010/main" val="9113676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find contact information for Maria, OBIS Canada’s manager, on the IODE website, and for myself and Lenore </a:t>
            </a:r>
            <a:r>
              <a:rPr lang="en-US" dirty="0" err="1"/>
              <a:t>Bajona</a:t>
            </a:r>
            <a:r>
              <a:rPr lang="en-US" dirty="0"/>
              <a:t>, who manage the Ocean Tracking Network OBIS node, and for the international OBIS project manager, Ward </a:t>
            </a:r>
            <a:r>
              <a:rPr lang="en-US" dirty="0" err="1"/>
              <a:t>Appeltans</a:t>
            </a:r>
            <a:r>
              <a:rPr lang="en-US" dirty="0"/>
              <a:t>. The </a:t>
            </a:r>
            <a:r>
              <a:rPr lang="en-US" dirty="0" err="1"/>
              <a:t>OBISCanada</a:t>
            </a:r>
            <a:r>
              <a:rPr lang="en-US" dirty="0"/>
              <a:t> email address is your first point of contact to assist with publishing your datasets, though I have also been known to try my best when questions land in my inbox.</a:t>
            </a:r>
          </a:p>
        </p:txBody>
      </p:sp>
      <p:sp>
        <p:nvSpPr>
          <p:cNvPr id="4" name="Slide Number Placeholder 3"/>
          <p:cNvSpPr>
            <a:spLocks noGrp="1"/>
          </p:cNvSpPr>
          <p:nvPr>
            <p:ph type="sldNum" sz="quarter" idx="10"/>
          </p:nvPr>
        </p:nvSpPr>
        <p:spPr/>
        <p:txBody>
          <a:bodyPr/>
          <a:lstStyle/>
          <a:p>
            <a:pPr>
              <a:defRPr/>
            </a:pPr>
            <a:fld id="{1DC03E52-B525-ED46-AF80-2C566CE595F1}" type="slidenum">
              <a:rPr lang="en-US" smtClean="0"/>
              <a:pPr>
                <a:defRPr/>
              </a:pPr>
              <a:t>18</a:t>
            </a:fld>
            <a:endParaRPr lang="en-US" dirty="0"/>
          </a:p>
        </p:txBody>
      </p:sp>
    </p:spTree>
    <p:extLst>
      <p:ext uri="{BB962C8B-B14F-4D97-AF65-F5344CB8AC3E}">
        <p14:creationId xmlns:p14="http://schemas.microsoft.com/office/powerpoint/2010/main" val="34584234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Espace réservé de l'image des diapositives 1"/>
          <p:cNvSpPr>
            <a:spLocks noGrp="1" noRot="1" noChangeAspect="1" noTextEdi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Lst>
        </p:spPr>
      </p:sp>
      <p:sp>
        <p:nvSpPr>
          <p:cNvPr id="28674" name="Espace réservé des commentaires 2"/>
          <p:cNvSpPr>
            <a:spLocks noGrp="1"/>
          </p:cNvSpPr>
          <p:nvPr>
            <p:ph type="body" idx="1"/>
          </p:nvPr>
        </p:nvSpPr>
        <p:spPr bwMode="auto">
          <a:xfrm>
            <a:off x="679450" y="4735513"/>
            <a:ext cx="5435600" cy="4895850"/>
          </a:xfr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spcBef>
                <a:spcPct val="0"/>
              </a:spcBef>
            </a:pPr>
            <a:r>
              <a:rPr lang="fr-FR" sz="1600" dirty="0">
                <a:latin typeface="Calibri" charset="0"/>
              </a:rPr>
              <a:t>So, one of the </a:t>
            </a:r>
            <a:r>
              <a:rPr lang="en-CA" sz="1600" noProof="0" dirty="0">
                <a:latin typeface="Calibri" charset="0"/>
              </a:rPr>
              <a:t>requirements</a:t>
            </a:r>
            <a:r>
              <a:rPr lang="fr-FR" sz="1600" dirty="0">
                <a:latin typeface="Calibri" charset="0"/>
              </a:rPr>
              <a:t> for OBIS </a:t>
            </a:r>
            <a:r>
              <a:rPr lang="en-CA" sz="1600" noProof="0" dirty="0">
                <a:latin typeface="Calibri" charset="0"/>
              </a:rPr>
              <a:t>nodes</a:t>
            </a:r>
            <a:r>
              <a:rPr lang="fr-FR" sz="1600" dirty="0">
                <a:latin typeface="Calibri" charset="0"/>
              </a:rPr>
              <a:t> </a:t>
            </a:r>
            <a:r>
              <a:rPr lang="en-CA" sz="1600" noProof="0" dirty="0">
                <a:latin typeface="Calibri" charset="0"/>
              </a:rPr>
              <a:t>is</a:t>
            </a:r>
            <a:r>
              <a:rPr lang="fr-FR" sz="1600" dirty="0">
                <a:latin typeface="Calibri" charset="0"/>
              </a:rPr>
              <a:t> to </a:t>
            </a:r>
            <a:r>
              <a:rPr lang="en-CA" sz="1600" noProof="0" dirty="0">
                <a:latin typeface="Calibri" charset="0"/>
              </a:rPr>
              <a:t>follow</a:t>
            </a:r>
            <a:r>
              <a:rPr lang="fr-FR" sz="1600" dirty="0">
                <a:latin typeface="Calibri" charset="0"/>
              </a:rPr>
              <a:t> IOC data </a:t>
            </a:r>
            <a:r>
              <a:rPr lang="en-CA" sz="1600" noProof="0" dirty="0">
                <a:latin typeface="Calibri" charset="0"/>
              </a:rPr>
              <a:t>policy</a:t>
            </a:r>
            <a:r>
              <a:rPr lang="fr-FR" sz="1600" dirty="0">
                <a:latin typeface="Calibri" charset="0"/>
              </a:rPr>
              <a:t> guidelines. So </a:t>
            </a:r>
            <a:r>
              <a:rPr lang="en-CA" sz="1600" noProof="0" dirty="0">
                <a:latin typeface="Calibri" charset="0"/>
              </a:rPr>
              <a:t>let’s</a:t>
            </a:r>
            <a:r>
              <a:rPr lang="fr-FR" sz="1600" dirty="0">
                <a:latin typeface="Calibri" charset="0"/>
              </a:rPr>
              <a:t> go over </a:t>
            </a:r>
            <a:r>
              <a:rPr lang="en-CA" sz="1600" noProof="0" dirty="0">
                <a:latin typeface="Calibri" charset="0"/>
              </a:rPr>
              <a:t>what</a:t>
            </a:r>
            <a:r>
              <a:rPr lang="fr-FR" sz="1600" dirty="0">
                <a:latin typeface="Calibri" charset="0"/>
              </a:rPr>
              <a:t> </a:t>
            </a:r>
            <a:r>
              <a:rPr lang="en-CA" sz="1600" noProof="0" dirty="0">
                <a:latin typeface="Calibri" charset="0"/>
              </a:rPr>
              <a:t>those</a:t>
            </a:r>
            <a:r>
              <a:rPr lang="fr-FR" sz="1600" dirty="0">
                <a:latin typeface="Calibri" charset="0"/>
              </a:rPr>
              <a:t> are and how OBIS </a:t>
            </a:r>
            <a:r>
              <a:rPr lang="en-CA" sz="1600" noProof="0" dirty="0">
                <a:latin typeface="Calibri" charset="0"/>
              </a:rPr>
              <a:t>conforms</a:t>
            </a:r>
            <a:r>
              <a:rPr lang="fr-FR" sz="1600" dirty="0">
                <a:latin typeface="Calibri" charset="0"/>
              </a:rPr>
              <a:t> to </a:t>
            </a:r>
            <a:r>
              <a:rPr lang="en-CA" sz="1600" noProof="0" dirty="0">
                <a:latin typeface="Calibri" charset="0"/>
              </a:rPr>
              <a:t>them</a:t>
            </a:r>
            <a:r>
              <a:rPr lang="fr-FR" sz="1600" dirty="0">
                <a:latin typeface="Calibri" charset="0"/>
              </a:rPr>
              <a:t>.</a:t>
            </a:r>
          </a:p>
          <a:p>
            <a:pPr eaLnBrk="1" hangingPunct="1">
              <a:spcBef>
                <a:spcPct val="0"/>
              </a:spcBef>
            </a:pPr>
            <a:endParaRPr lang="fr-FR" sz="1600" dirty="0">
              <a:latin typeface="Calibri" charset="0"/>
            </a:endParaRPr>
          </a:p>
          <a:p>
            <a:pPr eaLnBrk="1" hangingPunct="1">
              <a:spcBef>
                <a:spcPct val="0"/>
              </a:spcBef>
            </a:pPr>
            <a:r>
              <a:rPr lang="fr-CA" sz="1600" dirty="0">
                <a:latin typeface="Calibri" charset="0"/>
              </a:rPr>
              <a:t>L’une des obligations pour les nœuds OBIS est de suivre les directives du IOC. Nous allons voir de quoi il s'agit et comment OBIS se conforme à tout ça.</a:t>
            </a:r>
            <a:endParaRPr lang="fr-FR" sz="1600" dirty="0">
              <a:latin typeface="Calibri" charset="0"/>
            </a:endParaRPr>
          </a:p>
        </p:txBody>
      </p:sp>
      <p:sp>
        <p:nvSpPr>
          <p:cNvPr id="28675" name="Espace réservé du numéro de diapositive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2E2338F5-4CBA-3D4F-829D-2FFB61A11EDB}" type="slidenum">
              <a:rPr kumimoji="0" lang="fr-FR" sz="1200" b="0" i="0" u="none" strike="noStrike" kern="1200" cap="none" spc="0" normalizeH="0" baseline="0" noProof="0">
                <a:ln>
                  <a:noFill/>
                </a:ln>
                <a:solidFill>
                  <a:prstClr val="black"/>
                </a:solidFill>
                <a:effectLst/>
                <a:uLnTx/>
                <a:uFillTx/>
                <a:latin typeface="Calibri" charset="0"/>
                <a:ea typeface="ＭＳ Ｐゴシック" charset="0"/>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fr-FR" sz="1200" b="0" i="0" u="none" strike="noStrike" kern="1200" cap="none" spc="0" normalizeH="0" baseline="0" noProof="0">
              <a:ln>
                <a:noFill/>
              </a:ln>
              <a:solidFill>
                <a:prstClr val="black"/>
              </a:solidFill>
              <a:effectLst/>
              <a:uLnTx/>
              <a:uFillTx/>
              <a:latin typeface="Calibri" charset="0"/>
              <a:ea typeface="ＭＳ Ｐゴシック" charset="0"/>
            </a:endParaRPr>
          </a:p>
        </p:txBody>
      </p:sp>
    </p:spTree>
    <p:extLst>
      <p:ext uri="{BB962C8B-B14F-4D97-AF65-F5344CB8AC3E}">
        <p14:creationId xmlns:p14="http://schemas.microsoft.com/office/powerpoint/2010/main" val="3244864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CA" dirty="0"/>
              <a:t>OK, nous allons passer en revue certains éléments liés à OBIS, afin de généralement répondre aux questions : « pourquoi tout cela se passe-t-il? » et « qui fait quoi? ». </a:t>
            </a:r>
          </a:p>
          <a:p>
            <a:endParaRPr lang="fr-CA" dirty="0"/>
          </a:p>
          <a:p>
            <a:r>
              <a:rPr lang="fr-CA" dirty="0"/>
              <a:t>On va parler des différents niveaux de nœud OBIS, ainsi que du devoir d’OBIS Canada en tant que nœud OBIS national. Nous essaierons d'abord de donner un contexte, comment le système OBIS s'intègre dans la Commission océanique intergouvernementale (IOC), comment fonctionne la politique des données de la COI. L’objectif avec ce volet est de permettre à chacun de considérer ses obligations, ce que OBIS peut faire ou ne peut pas faire avec vos données. </a:t>
            </a:r>
          </a:p>
          <a:p>
            <a:endParaRPr lang="fr-CA" dirty="0"/>
          </a:p>
          <a:p>
            <a:r>
              <a:rPr lang="fr-CA" dirty="0"/>
              <a:t>On va aussi regarder les politiques d’OBIS pour vérifier qu’elles n’entrent pas en conflit avec les politiques de votre institution pour certains jeux de données. À l'ère où nous devenons plus conscients des considérations de propriété et de protection des données telles que OCAP et CARE en plus de nos engagements envers les principes FAIR pour le partage de données, nous pouvons trouver des cas où l'introduction de données dans le système OBIS pour certains projets pourrait ne pas respecter les obligations que vous avez envers des partenaires.</a:t>
            </a:r>
            <a:endParaRPr lang="en-US" dirty="0"/>
          </a:p>
        </p:txBody>
      </p:sp>
      <p:sp>
        <p:nvSpPr>
          <p:cNvPr id="4" name="Slide Number Placeholder 3"/>
          <p:cNvSpPr>
            <a:spLocks noGrp="1"/>
          </p:cNvSpPr>
          <p:nvPr>
            <p:ph type="sldNum" sz="quarter" idx="5"/>
          </p:nvPr>
        </p:nvSpPr>
        <p:spPr/>
        <p:txBody>
          <a:bodyPr/>
          <a:lstStyle/>
          <a:p>
            <a:pPr>
              <a:defRPr/>
            </a:pPr>
            <a:fld id="{1DC03E52-B525-ED46-AF80-2C566CE595F1}" type="slidenum">
              <a:rPr lang="en-US" smtClean="0"/>
              <a:pPr>
                <a:defRPr/>
              </a:pPr>
              <a:t>2</a:t>
            </a:fld>
            <a:endParaRPr lang="en-US" dirty="0"/>
          </a:p>
        </p:txBody>
      </p:sp>
    </p:spTree>
    <p:extLst>
      <p:ext uri="{BB962C8B-B14F-4D97-AF65-F5344CB8AC3E}">
        <p14:creationId xmlns:p14="http://schemas.microsoft.com/office/powerpoint/2010/main" val="290280803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CA" dirty="0"/>
              <a:t>Nous vivons à une époque d’utilisation abusive des données personnelles, et je ne sais pas quelle est votre expérience avec les fournisseurs de données, mais ils sont très intéressés par la manière et l’endroit où leurs données seront partagées.</a:t>
            </a:r>
            <a:endParaRPr lang="en-US" dirty="0"/>
          </a:p>
        </p:txBody>
      </p:sp>
      <p:sp>
        <p:nvSpPr>
          <p:cNvPr id="4" name="Slide Number Placeholder 3"/>
          <p:cNvSpPr>
            <a:spLocks noGrp="1"/>
          </p:cNvSpPr>
          <p:nvPr>
            <p:ph type="sldNum" sz="quarter" idx="5"/>
          </p:nvPr>
        </p:nvSpPr>
        <p:spPr/>
        <p:txBody>
          <a:bodyPr/>
          <a:lstStyle/>
          <a:p>
            <a:pPr>
              <a:defRPr/>
            </a:pPr>
            <a:fld id="{1DC03E52-B525-ED46-AF80-2C566CE595F1}" type="slidenum">
              <a:rPr lang="en-US" smtClean="0"/>
              <a:pPr>
                <a:defRPr/>
              </a:pPr>
              <a:t>20</a:t>
            </a:fld>
            <a:endParaRPr lang="en-US" dirty="0"/>
          </a:p>
        </p:txBody>
      </p:sp>
    </p:spTree>
    <p:extLst>
      <p:ext uri="{BB962C8B-B14F-4D97-AF65-F5344CB8AC3E}">
        <p14:creationId xmlns:p14="http://schemas.microsoft.com/office/powerpoint/2010/main" val="9087693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CA" dirty="0"/>
              <a:t>Idéalement, notre rôle en tant que gestionnaires de données et fournisseurs d'infrastructure serait symbiotique et bénéfique pour toutes les parties concernées. Nous fournissons un service précieux à la communauté de recherche, et cette communauté bénéficie de la fiabilité, du contrôle de la qualité, de l'archivage et de la </a:t>
            </a:r>
            <a:r>
              <a:rPr lang="fr-CA" dirty="0" err="1"/>
              <a:t>découvrabilité</a:t>
            </a:r>
            <a:r>
              <a:rPr lang="fr-CA" dirty="0"/>
              <a:t> accrus que des organisations en gestion de données peuvent leur offrir, comble les lacunes dans la rédaction de subventions pour les plans de gestion des données et les pipelines de publication, des choses comme ça.</a:t>
            </a:r>
            <a:endParaRPr lang="en-US" dirty="0"/>
          </a:p>
        </p:txBody>
      </p:sp>
      <p:sp>
        <p:nvSpPr>
          <p:cNvPr id="4" name="Slide Number Placeholder 3"/>
          <p:cNvSpPr>
            <a:spLocks noGrp="1"/>
          </p:cNvSpPr>
          <p:nvPr>
            <p:ph type="sldNum" sz="quarter" idx="5"/>
          </p:nvPr>
        </p:nvSpPr>
        <p:spPr/>
        <p:txBody>
          <a:bodyPr/>
          <a:lstStyle/>
          <a:p>
            <a:pPr>
              <a:defRPr/>
            </a:pPr>
            <a:fld id="{1DC03E52-B525-ED46-AF80-2C566CE595F1}" type="slidenum">
              <a:rPr lang="en-US" smtClean="0"/>
              <a:pPr>
                <a:defRPr/>
              </a:pPr>
              <a:t>21</a:t>
            </a:fld>
            <a:endParaRPr lang="en-US" dirty="0"/>
          </a:p>
        </p:txBody>
      </p:sp>
    </p:spTree>
    <p:extLst>
      <p:ext uri="{BB962C8B-B14F-4D97-AF65-F5344CB8AC3E}">
        <p14:creationId xmlns:p14="http://schemas.microsoft.com/office/powerpoint/2010/main" val="19652192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reality, researchers can sometimes see data management as an extra cost they’re not used to paying for, [click] and data managers see the precariousness of throwing millions of dollars into a research </a:t>
            </a:r>
            <a:r>
              <a:rPr lang="en-US" dirty="0" err="1"/>
              <a:t>programme</a:t>
            </a:r>
            <a:r>
              <a:rPr lang="en-US" dirty="0"/>
              <a:t> without any idea of how the outputs will be protected and shared with the public. [click]. Ideally, we’d be viewed as a crucial resource, a way for researchers to unburden themselves of having to curate and advocate for their data after they have collected and analyzed it and moved on to another thing.</a:t>
            </a:r>
          </a:p>
          <a:p>
            <a:endParaRPr lang="en-US" dirty="0"/>
          </a:p>
          <a:p>
            <a:r>
              <a:rPr lang="fr-CA" dirty="0"/>
              <a:t>En réalité, les chercheurs peuvent parfois voir la gestion des données comme un coût supplémentaire qu'ils n'ont pas l'habitude de payer, [cliquer] et les gestionnaires de données voient les limites de jeter des millions de dollars dans un programme de recherche sans aucune idée de la façon dont les extrants seront protégés et partagé avec le public. [Cliquer]. Idéalement, nous serions considérés comme une ressource cruciale, un moyen pour les chercheurs de se décharger de la conservation et de la promotion de leurs données après les avoir collectées et analysées et passer à autre chose.</a:t>
            </a:r>
            <a:endParaRPr lang="en-US" dirty="0"/>
          </a:p>
        </p:txBody>
      </p:sp>
      <p:sp>
        <p:nvSpPr>
          <p:cNvPr id="4" name="Slide Number Placeholder 3"/>
          <p:cNvSpPr>
            <a:spLocks noGrp="1"/>
          </p:cNvSpPr>
          <p:nvPr>
            <p:ph type="sldNum" sz="quarter" idx="5"/>
          </p:nvPr>
        </p:nvSpPr>
        <p:spPr/>
        <p:txBody>
          <a:bodyPr/>
          <a:lstStyle/>
          <a:p>
            <a:pPr>
              <a:defRPr/>
            </a:pPr>
            <a:fld id="{1DC03E52-B525-ED46-AF80-2C566CE595F1}" type="slidenum">
              <a:rPr lang="en-US" smtClean="0"/>
              <a:pPr>
                <a:defRPr/>
              </a:pPr>
              <a:t>22</a:t>
            </a:fld>
            <a:endParaRPr lang="en-US" dirty="0"/>
          </a:p>
        </p:txBody>
      </p:sp>
    </p:spTree>
    <p:extLst>
      <p:ext uri="{BB962C8B-B14F-4D97-AF65-F5344CB8AC3E}">
        <p14:creationId xmlns:p14="http://schemas.microsoft.com/office/powerpoint/2010/main" val="177849721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CA" noProof="0" dirty="0"/>
              <a:t>Évidemment, il y a de plus en plus de chercheurs sensibilisés au partage des données. En tant que gestionnaire de données, je sens qu’il existe effectivement un certain intérêt pour le partage, parfois purement altruiste (ou par soucis d’aider ses paires scientifiques). Néanmoins, on peut parier que ce n’est pas toujours le cas…</a:t>
            </a:r>
          </a:p>
          <a:p>
            <a:endParaRPr lang="fr-CA" noProof="0" dirty="0"/>
          </a:p>
          <a:p>
            <a:r>
              <a:rPr lang="fr-CA" noProof="0" dirty="0"/>
              <a:t>Pendant ce temps, l’état actuel des choses semble être soit que nous utilisons un « bâton » pour les mettre en conformité, c’est-à-dire des contrats ou des subventions qui nécessitent le partage de données, soit nous trouvons les « carottes » qui les inciteront à partager. Jusqu’à ce que tout le monde partage de plein gré ses données, il y existe un petit dilemme du prisonnier dans les domaines d’études où le partage n’est pas la norme.</a:t>
            </a:r>
          </a:p>
        </p:txBody>
      </p:sp>
      <p:sp>
        <p:nvSpPr>
          <p:cNvPr id="4" name="Slide Number Placeholder 3"/>
          <p:cNvSpPr>
            <a:spLocks noGrp="1"/>
          </p:cNvSpPr>
          <p:nvPr>
            <p:ph type="sldNum" sz="quarter" idx="5"/>
          </p:nvPr>
        </p:nvSpPr>
        <p:spPr/>
        <p:txBody>
          <a:bodyPr/>
          <a:lstStyle/>
          <a:p>
            <a:pPr>
              <a:defRPr/>
            </a:pPr>
            <a:fld id="{1DC03E52-B525-ED46-AF80-2C566CE595F1}" type="slidenum">
              <a:rPr lang="en-US" smtClean="0"/>
              <a:pPr>
                <a:defRPr/>
              </a:pPr>
              <a:t>23</a:t>
            </a:fld>
            <a:endParaRPr lang="en-US" dirty="0"/>
          </a:p>
        </p:txBody>
      </p:sp>
    </p:spTree>
    <p:extLst>
      <p:ext uri="{BB962C8B-B14F-4D97-AF65-F5344CB8AC3E}">
        <p14:creationId xmlns:p14="http://schemas.microsoft.com/office/powerpoint/2010/main" val="317847776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if you need a recap of what the prisoner’s dilemma is, it’s the idea that if one person acts a certain way while the other does not, they put themselves at a disadvantage. For prisoners, this means staying silent vs. confessing to a crime. If all confess, they get larger sentences than if none do, but if only one confesses, and the other doesn’t, the one who doesn’t confess faces a huge disadvantage!</a:t>
            </a:r>
          </a:p>
          <a:p>
            <a:endParaRPr lang="en-US" dirty="0"/>
          </a:p>
          <a:p>
            <a:r>
              <a:rPr lang="en-US" dirty="0"/>
              <a:t>In this analogy, sharing data is equivalent to remaining silent. Confessing, or ratting out your friend, is equivalent to hoarding your data. Somewhat confusing, stay with me!</a:t>
            </a:r>
          </a:p>
          <a:p>
            <a:endParaRPr lang="en-US" dirty="0"/>
          </a:p>
          <a:p>
            <a:r>
              <a:rPr lang="fr-CA" dirty="0"/>
              <a:t>Et, si vous avez besoin d’un récapitulatif de ce qu’est le dilemme du prisonnier, c’est l’idée que si une personne agit d’une certaine manière alors que l’autre ne le fait pas, elle se met elle-même dans une situation désavantageuse. Pour les prisonniers, cela signifie rester silencieux plutôt qu'avouer un crime. Si tout le monde avoue, ils obtiennent des peines plus longues que si aucun ne le fait, mais si un seul avoue et que l’autre ne le fait pas, celui qui n’avoue pas fait face à un énorme désavantage!</a:t>
            </a:r>
          </a:p>
          <a:p>
            <a:endParaRPr lang="fr-CA" dirty="0"/>
          </a:p>
          <a:p>
            <a:r>
              <a:rPr lang="fr-CA" dirty="0"/>
              <a:t>Dans cette analogie, partager des données équivaut à rester silencieux. Avouer ou dénoncer votre ami équivaut à accumuler vos données.</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BAEE3D6-18AA-B04D-9E3C-0BC5C09F1ABB}" type="slidenum">
              <a:rPr kumimoji="0" lang="fr-FR"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fr-FR"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84309591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the cheater gets the reward if he’s the only cheater. But if nobody cheats, everyone is better off in aggregate. If we all share, everyone gets the benefit! So how do we discourage cheaters? Build trust between ourselves and our providers, provide good data policies that tell the providers what they can expect, and enhance the advantages for data sharers. Increased citations, co-authorships, data papers.</a:t>
            </a:r>
          </a:p>
          <a:p>
            <a:endParaRPr lang="en-US" dirty="0"/>
          </a:p>
          <a:p>
            <a:r>
              <a:rPr lang="fr-CA" dirty="0"/>
              <a:t>Le tricheur obtient donc la récompense s’il est le seul tricheur. Mais si personne ne triche, tout le monde est mieux dans l'ensemble. Si nous partageons tous, tout le monde en profite! Alors, comment décourager les tricheurs? Il faut (1) construire la confiance entre nous et les producteurs de données, (2) fournir des politiques de données adéquates qui indiquent aux producteurs de données ce à quoi ils peuvent s'attendre et (3) améliorer les avantages ceux qui partagent. Par exemple, cela peut se faire par ses données citées dans un article, et possiblement être co-auteurs de l’article en question.</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pPr>
              <a:defRPr/>
            </a:pPr>
            <a:fld id="{1DC03E52-B525-ED46-AF80-2C566CE595F1}" type="slidenum">
              <a:rPr lang="en-US" smtClean="0"/>
              <a:pPr>
                <a:defRPr/>
              </a:pPr>
              <a:t>25</a:t>
            </a:fld>
            <a:endParaRPr lang="en-US" dirty="0"/>
          </a:p>
        </p:txBody>
      </p:sp>
    </p:spTree>
    <p:extLst>
      <p:ext uri="{BB962C8B-B14F-4D97-AF65-F5344CB8AC3E}">
        <p14:creationId xmlns:p14="http://schemas.microsoft.com/office/powerpoint/2010/main" val="353522031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CA" dirty="0"/>
              <a:t>Telles sont donc nos motivations lorsque nous rédigeons une politique de données : Nous voulons briser ce dilemme des prisonniers et pousser les gens sur la voie vertueuse du partage de données (en utilisant la carotte), car nous n’avons pas de bâtons. Les bailleurs de fonds ont des bâtons…</a:t>
            </a:r>
          </a:p>
          <a:p>
            <a:endParaRPr lang="fr-CA" dirty="0"/>
          </a:p>
          <a:p>
            <a:r>
              <a:rPr lang="fr-CA" dirty="0"/>
              <a:t>Dans la politique de données de l’IOC, (clause 1) les États membres doivent fournir un accès rapide, gratuit et sans restriction à toutes les données, métadonnées et produits générés dans le cadre des programmes l’IOC. En voici un gros bâton! Clause 2 - se résume à si vous n'êtes pas sous le mandat du CIO, vous êtes quand même encouragés à appliquer la clause 1… si vous le pouvez! Pas de bâton ici, mais presque... Clause 3 - le CIO encourage les clauses 1 et 2 pour toutes les applications non commerciales. Cela semble mettre l’enjeu dans la cour des créanciers qui financent les organisations productrices de données sans vocation commerciale. Clause 4 - maintenir les conditions de conformité dans le cadre des conventions de la communauté internationale, ce qui prend donc en compte les différents niveaux de capacité. Clause 5 - encourage le comportement que nous avons abordé précédemment, les fournisseurs doivent utiliser leurs NODC et ADU là où ils les trouvent. Article 6, nous devons travailler pour renforcer les capacités des pays en développement.</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BAEE3D6-18AA-B04D-9E3C-0BC5C09F1ABB}" type="slidenum">
              <a:rPr kumimoji="0" lang="fr-FR"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fr-FR"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29192827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so how does this apply on the OBIS level? OBIS doesn’t take ownership of data provided to it, but has been granted the right to publish/distribute it via its portal (the Integrated Publishing Toolkit).</a:t>
            </a:r>
          </a:p>
          <a:p>
            <a:endParaRPr lang="en-US" dirty="0"/>
          </a:p>
          <a:p>
            <a:r>
              <a:rPr lang="en-US" dirty="0"/>
              <a:t> This –new- product, the OBIS database, lives under IOC-UNESCO, and is therefore subject to Clause 1. OBIS will provide timely, free and unrestricted access to all that data, metadata, and associated products.</a:t>
            </a:r>
          </a:p>
          <a:p>
            <a:endParaRPr lang="en-US" dirty="0"/>
          </a:p>
          <a:p>
            <a:r>
              <a:rPr lang="fr-CA" dirty="0"/>
              <a:t>OK, alors comment cela s'applique-t-il au niveau OBIS? OBIS ne prend pas possession des données qui lui sont fournies, mais se voit accorder le droit de les publier et distribuer via son portail.</a:t>
            </a:r>
          </a:p>
          <a:p>
            <a:endParaRPr lang="fr-CA" dirty="0"/>
          </a:p>
          <a:p>
            <a:r>
              <a:rPr lang="fr-CA" dirty="0"/>
              <a:t>Ce nouveau produit, c’est-à-dire le nouveau jeu de données OBIS, réside sous la IOC-UNESCO et est donc soumis à la clause 1. OBIS fournira un accès rapide, gratuit et sans restriction à toutes ces données, métadonnées et produits associés.</a:t>
            </a:r>
            <a:endParaRPr lang="en-US" dirty="0"/>
          </a:p>
        </p:txBody>
      </p:sp>
      <p:sp>
        <p:nvSpPr>
          <p:cNvPr id="4" name="Slide Number Placeholder 3"/>
          <p:cNvSpPr>
            <a:spLocks noGrp="1"/>
          </p:cNvSpPr>
          <p:nvPr>
            <p:ph type="sldNum" sz="quarter" idx="5"/>
          </p:nvPr>
        </p:nvSpPr>
        <p:spPr/>
        <p:txBody>
          <a:bodyPr/>
          <a:lstStyle/>
          <a:p>
            <a:pPr>
              <a:defRPr/>
            </a:pPr>
            <a:fld id="{1DC03E52-B525-ED46-AF80-2C566CE595F1}" type="slidenum">
              <a:rPr lang="en-US" smtClean="0"/>
              <a:pPr>
                <a:defRPr/>
              </a:pPr>
              <a:t>27</a:t>
            </a:fld>
            <a:endParaRPr lang="en-US" dirty="0"/>
          </a:p>
        </p:txBody>
      </p:sp>
    </p:spTree>
    <p:extLst>
      <p:ext uri="{BB962C8B-B14F-4D97-AF65-F5344CB8AC3E}">
        <p14:creationId xmlns:p14="http://schemas.microsoft.com/office/powerpoint/2010/main" val="36013184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a per-dataset level, the provider retains a good deal of control over what that means in practice.</a:t>
            </a:r>
          </a:p>
          <a:p>
            <a:endParaRPr lang="en-US" dirty="0"/>
          </a:p>
          <a:p>
            <a:r>
              <a:rPr lang="en-US" dirty="0"/>
              <a:t> From no restrictions at all – that means no need for accreditation or provenance, and the ability to use it commercially, all the way through to more severe restrictions, attribution-required, co-authorship for substantial data usage, by permission only, no commercial, and no redistribution.</a:t>
            </a:r>
          </a:p>
          <a:p>
            <a:endParaRPr lang="en-US" dirty="0"/>
          </a:p>
          <a:p>
            <a:r>
              <a:rPr lang="en-US" dirty="0"/>
              <a:t>Everything covered by the Creative Commons family of licenses is permitted to be attached to datasets individually, and additionally the right to redistribute can be restricted.</a:t>
            </a:r>
          </a:p>
          <a:p>
            <a:endParaRPr lang="en-US" dirty="0"/>
          </a:p>
          <a:p>
            <a:r>
              <a:rPr lang="fr-CA" dirty="0"/>
              <a:t>Au niveau des jeux de données, le fournisseur conserve un contrôle important sur ce que cela signifie dans la pratique.</a:t>
            </a:r>
          </a:p>
          <a:p>
            <a:endParaRPr lang="fr-CA" dirty="0"/>
          </a:p>
          <a:p>
            <a:r>
              <a:rPr lang="fr-CA" dirty="0"/>
              <a:t>On peut partir </a:t>
            </a:r>
            <a:r>
              <a:rPr lang="fr-CA" b="1" dirty="0"/>
              <a:t>d’aucune restriction </a:t>
            </a:r>
            <a:r>
              <a:rPr lang="fr-CA" dirty="0"/>
              <a:t>- cela signifie pas besoin d'accréditation ou de provenance avec possibilité d'utiliser les données à des fins commerciales - jusqu'à des restrictions plus sévères : attribution requise, co-auteur pour une utilisation substantielle des données, utilisation uniquement sur autorisation, pas de publicité, pas de redistribution, etc.</a:t>
            </a:r>
          </a:p>
          <a:p>
            <a:endParaRPr lang="fr-CA" dirty="0"/>
          </a:p>
          <a:p>
            <a:r>
              <a:rPr lang="fr-CA" dirty="0"/>
              <a:t>Tout ce qui est couvert par la gamme de licences Creative Commons peut être attaché individuellement à des jeux de données, et le droit de redistribution peut en outre être limité.</a:t>
            </a:r>
            <a:endParaRPr lang="en-US" dirty="0"/>
          </a:p>
        </p:txBody>
      </p:sp>
      <p:sp>
        <p:nvSpPr>
          <p:cNvPr id="4" name="Slide Number Placeholder 3"/>
          <p:cNvSpPr>
            <a:spLocks noGrp="1"/>
          </p:cNvSpPr>
          <p:nvPr>
            <p:ph type="sldNum" sz="quarter" idx="5"/>
          </p:nvPr>
        </p:nvSpPr>
        <p:spPr/>
        <p:txBody>
          <a:bodyPr/>
          <a:lstStyle/>
          <a:p>
            <a:pPr>
              <a:defRPr/>
            </a:pPr>
            <a:fld id="{1DC03E52-B525-ED46-AF80-2C566CE595F1}" type="slidenum">
              <a:rPr lang="en-US" smtClean="0"/>
              <a:pPr>
                <a:defRPr/>
              </a:pPr>
              <a:t>28</a:t>
            </a:fld>
            <a:endParaRPr lang="en-US" dirty="0"/>
          </a:p>
        </p:txBody>
      </p:sp>
    </p:spTree>
    <p:extLst>
      <p:ext uri="{BB962C8B-B14F-4D97-AF65-F5344CB8AC3E}">
        <p14:creationId xmlns:p14="http://schemas.microsoft.com/office/powerpoint/2010/main" val="172631165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CA" dirty="0"/>
              <a:t>Octroyer des licences à un ou plusieurs jeux de données ne crée aucune obligation de la part d'OBIS ou de votre part. Lorsque vous publiez des données avec des licences, vous demandez aux utilisateurs finaux de respecter vos conditions, mais ils ne sont jamais obligés de le faire. La grande question demeure : pourquoi le faire? Essayons-nous simplement de faire en sorte que les scientifiques se sentent mieux en nous partageant leurs données? Ça a certainement cet effet, mais je pense qu'il y a certainement des cas d'utilisation raisonnables pour toutes les classes CC, et je peux comprendre le désir de ne pas voir les données redistribuées sans contrôle.</a:t>
            </a:r>
            <a:endParaRPr lang="en-US" dirty="0"/>
          </a:p>
        </p:txBody>
      </p:sp>
      <p:sp>
        <p:nvSpPr>
          <p:cNvPr id="4" name="Slide Number Placeholder 3"/>
          <p:cNvSpPr>
            <a:spLocks noGrp="1"/>
          </p:cNvSpPr>
          <p:nvPr>
            <p:ph type="sldNum" sz="quarter" idx="5"/>
          </p:nvPr>
        </p:nvSpPr>
        <p:spPr/>
        <p:txBody>
          <a:bodyPr/>
          <a:lstStyle/>
          <a:p>
            <a:pPr>
              <a:defRPr/>
            </a:pPr>
            <a:fld id="{1DC03E52-B525-ED46-AF80-2C566CE595F1}" type="slidenum">
              <a:rPr lang="en-US" smtClean="0"/>
              <a:pPr>
                <a:defRPr/>
              </a:pPr>
              <a:t>29</a:t>
            </a:fld>
            <a:endParaRPr lang="en-US" dirty="0"/>
          </a:p>
        </p:txBody>
      </p:sp>
    </p:spTree>
    <p:extLst>
      <p:ext uri="{BB962C8B-B14F-4D97-AF65-F5344CB8AC3E}">
        <p14:creationId xmlns:p14="http://schemas.microsoft.com/office/powerpoint/2010/main" val="24337509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On </a:t>
            </a:r>
            <a:r>
              <a:rPr lang="en-US" dirty="0" err="1"/>
              <a:t>nomme</a:t>
            </a:r>
            <a:r>
              <a:rPr lang="en-US" dirty="0"/>
              <a:t> </a:t>
            </a:r>
            <a:r>
              <a:rPr lang="en-US" dirty="0" err="1"/>
              <a:t>ici</a:t>
            </a:r>
            <a:r>
              <a:rPr lang="en-US" dirty="0"/>
              <a:t> </a:t>
            </a:r>
            <a:r>
              <a:rPr lang="en-US" dirty="0" err="1"/>
              <a:t>certaines</a:t>
            </a:r>
            <a:r>
              <a:rPr lang="en-US" dirty="0"/>
              <a:t> </a:t>
            </a:r>
            <a:r>
              <a:rPr lang="en-US" dirty="0" err="1"/>
              <a:t>entités</a:t>
            </a:r>
            <a:r>
              <a:rPr lang="en-US" dirty="0"/>
              <a:t> qui </a:t>
            </a:r>
            <a:r>
              <a:rPr lang="en-US" dirty="0" err="1"/>
              <a:t>reviendront</a:t>
            </a:r>
            <a:r>
              <a:rPr lang="en-US" dirty="0"/>
              <a:t> tout au long de la presentation.</a:t>
            </a:r>
            <a:endParaRPr lang="fr-CA" dirty="0"/>
          </a:p>
          <a:p>
            <a:endParaRPr lang="fr-CA" dirty="0"/>
          </a:p>
          <a:p>
            <a:r>
              <a:rPr lang="fr-CA" dirty="0"/>
              <a:t>D’abord, les différentes instances s’organisent de cette façon : OBIS est un projet de la Commission océanographique intergouvernementale de l’UNESCO, dans le cadre de l’échange international de données et d’informations océanographiques</a:t>
            </a:r>
            <a:r>
              <a:rPr lang="en-US" dirty="0"/>
              <a:t>.</a:t>
            </a:r>
          </a:p>
        </p:txBody>
      </p:sp>
      <p:sp>
        <p:nvSpPr>
          <p:cNvPr id="4" name="Slide Number Placeholder 3"/>
          <p:cNvSpPr>
            <a:spLocks noGrp="1"/>
          </p:cNvSpPr>
          <p:nvPr>
            <p:ph type="sldNum" sz="quarter" idx="5"/>
          </p:nvPr>
        </p:nvSpPr>
        <p:spPr/>
        <p:txBody>
          <a:bodyPr/>
          <a:lstStyle/>
          <a:p>
            <a:pPr>
              <a:defRPr/>
            </a:pPr>
            <a:fld id="{1DC03E52-B525-ED46-AF80-2C566CE595F1}" type="slidenum">
              <a:rPr lang="en-US" smtClean="0"/>
              <a:pPr>
                <a:defRPr/>
              </a:pPr>
              <a:t>3</a:t>
            </a:fld>
            <a:endParaRPr lang="en-US" dirty="0"/>
          </a:p>
        </p:txBody>
      </p:sp>
    </p:spTree>
    <p:extLst>
      <p:ext uri="{BB962C8B-B14F-4D97-AF65-F5344CB8AC3E}">
        <p14:creationId xmlns:p14="http://schemas.microsoft.com/office/powerpoint/2010/main" val="394552614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CA" dirty="0"/>
              <a:t>OBIS a pris la décision d’encourager l’utilisation de CC-0, une licence très permissive pour les utilisateurs de données qui ne leur impose pas trop de restrictions et éloigne la responsabilité des fournisseurs de données. Ils encouragent donc leurs contributeurs à adopter cette licence dans la mesure du possible.</a:t>
            </a:r>
            <a:endParaRPr lang="en-US" dirty="0"/>
          </a:p>
        </p:txBody>
      </p:sp>
      <p:sp>
        <p:nvSpPr>
          <p:cNvPr id="4" name="Slide Number Placeholder 3"/>
          <p:cNvSpPr>
            <a:spLocks noGrp="1"/>
          </p:cNvSpPr>
          <p:nvPr>
            <p:ph type="sldNum" sz="quarter" idx="5"/>
          </p:nvPr>
        </p:nvSpPr>
        <p:spPr/>
        <p:txBody>
          <a:bodyPr/>
          <a:lstStyle/>
          <a:p>
            <a:pPr>
              <a:defRPr/>
            </a:pPr>
            <a:fld id="{1DC03E52-B525-ED46-AF80-2C566CE595F1}" type="slidenum">
              <a:rPr lang="en-US" smtClean="0"/>
              <a:pPr>
                <a:defRPr/>
              </a:pPr>
              <a:t>30</a:t>
            </a:fld>
            <a:endParaRPr lang="en-US" dirty="0"/>
          </a:p>
        </p:txBody>
      </p:sp>
    </p:spTree>
    <p:extLst>
      <p:ext uri="{BB962C8B-B14F-4D97-AF65-F5344CB8AC3E}">
        <p14:creationId xmlns:p14="http://schemas.microsoft.com/office/powerpoint/2010/main" val="79032292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CA" dirty="0"/>
              <a:t>L’attribution n’est pas traitée par la CC-0, mais les chercheurs ont en quelque sorte la responsabilité morale de créditer les données qu’ils utilisent lors de la rédaction des articles et de la production des rapports. Il faut aussi savoir qu’il n'y a pas de licences sur les articles qui spécifient que si vous l’utilisez d’une manière non académique, vous devez la citer. Mais il y a une convention et une histoire puissantes dans la communauté qui applique cette idée, et ça marche.</a:t>
            </a:r>
            <a:endParaRPr lang="en-US" dirty="0"/>
          </a:p>
        </p:txBody>
      </p:sp>
      <p:sp>
        <p:nvSpPr>
          <p:cNvPr id="4" name="Slide Number Placeholder 3"/>
          <p:cNvSpPr>
            <a:spLocks noGrp="1"/>
          </p:cNvSpPr>
          <p:nvPr>
            <p:ph type="sldNum" sz="quarter" idx="5"/>
          </p:nvPr>
        </p:nvSpPr>
        <p:spPr/>
        <p:txBody>
          <a:bodyPr/>
          <a:lstStyle/>
          <a:p>
            <a:pPr>
              <a:defRPr/>
            </a:pPr>
            <a:fld id="{1DC03E52-B525-ED46-AF80-2C566CE595F1}" type="slidenum">
              <a:rPr lang="en-US" smtClean="0"/>
              <a:pPr>
                <a:defRPr/>
              </a:pPr>
              <a:t>31</a:t>
            </a:fld>
            <a:endParaRPr lang="en-US" dirty="0"/>
          </a:p>
        </p:txBody>
      </p:sp>
    </p:spTree>
    <p:extLst>
      <p:ext uri="{BB962C8B-B14F-4D97-AF65-F5344CB8AC3E}">
        <p14:creationId xmlns:p14="http://schemas.microsoft.com/office/powerpoint/2010/main" val="77469289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CA" dirty="0"/>
              <a:t>Compte tenu de tout cela, les jeux de données OBIS sont eux-mêmes distribués sous la licence CC-0. Les gens peuvent donc créer des applications en utilisant les services Web au lieu de rechercher des copies locales (pour des raisons de fiabilité). OBIS encourage les utilisateurs des données à respecter le fournisseur de données et à donner leur avis sur la qualité des données. Lorsque vous portez les deux casquettes, en tant qu'utilisateur et dépositaire de données, on vous encourage à donner le bon exemple et à publier vos propres données sur OBIS. Et lorsque vous publiez et utilisez des données OBIS, on vous recommande de vous impliquer dans la grande famille OBIS… si c’est possible pour vous! Et ça pourrait par exemple inclure la maintenance d'un nœud OBIS.</a:t>
            </a:r>
            <a:endParaRPr lang="en-US" dirty="0"/>
          </a:p>
        </p:txBody>
      </p:sp>
      <p:sp>
        <p:nvSpPr>
          <p:cNvPr id="4" name="Slide Number Placeholder 3"/>
          <p:cNvSpPr>
            <a:spLocks noGrp="1"/>
          </p:cNvSpPr>
          <p:nvPr>
            <p:ph type="sldNum" sz="quarter" idx="5"/>
          </p:nvPr>
        </p:nvSpPr>
        <p:spPr/>
        <p:txBody>
          <a:bodyPr/>
          <a:lstStyle/>
          <a:p>
            <a:pPr>
              <a:defRPr/>
            </a:pPr>
            <a:fld id="{1DC03E52-B525-ED46-AF80-2C566CE595F1}" type="slidenum">
              <a:rPr lang="en-US" smtClean="0"/>
              <a:pPr>
                <a:defRPr/>
              </a:pPr>
              <a:t>32</a:t>
            </a:fld>
            <a:endParaRPr lang="en-US" dirty="0"/>
          </a:p>
        </p:txBody>
      </p:sp>
    </p:spTree>
    <p:extLst>
      <p:ext uri="{BB962C8B-B14F-4D97-AF65-F5344CB8AC3E}">
        <p14:creationId xmlns:p14="http://schemas.microsoft.com/office/powerpoint/2010/main" val="252758083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CA" dirty="0"/>
              <a:t>Je n'ai pas besoin de prêcher davantage pour le partage des données : nous connaissons les avantages de nos politiques de données, mais nous encourageons chaque institution avec laquelle nous travaillons à développer des politiques de données, avec les licences associées le cas échéant, couvrant l'utilisation appropriée des données qu'elles collectent, les obligations envers le fournisseur de données qui permettront au fournisseur de bénéficier ou de recevoir un crédit pour l'utilisation avec les parties appropriées, décrire la propriété des données, fournir toutes les clauses de non-responsabilité nécessaires et donner des conseils sur la citation correcte des données.</a:t>
            </a:r>
            <a:endParaRPr lang="en-US" dirty="0"/>
          </a:p>
        </p:txBody>
      </p:sp>
      <p:sp>
        <p:nvSpPr>
          <p:cNvPr id="4" name="Slide Number Placeholder 3"/>
          <p:cNvSpPr>
            <a:spLocks noGrp="1"/>
          </p:cNvSpPr>
          <p:nvPr>
            <p:ph type="sldNum" sz="quarter" idx="5"/>
          </p:nvPr>
        </p:nvSpPr>
        <p:spPr/>
        <p:txBody>
          <a:bodyPr/>
          <a:lstStyle/>
          <a:p>
            <a:pPr>
              <a:defRPr/>
            </a:pPr>
            <a:fld id="{1DC03E52-B525-ED46-AF80-2C566CE595F1}" type="slidenum">
              <a:rPr lang="en-US" smtClean="0"/>
              <a:pPr>
                <a:defRPr/>
              </a:pPr>
              <a:t>33</a:t>
            </a:fld>
            <a:endParaRPr lang="en-US" dirty="0"/>
          </a:p>
        </p:txBody>
      </p:sp>
    </p:spTree>
    <p:extLst>
      <p:ext uri="{BB962C8B-B14F-4D97-AF65-F5344CB8AC3E}">
        <p14:creationId xmlns:p14="http://schemas.microsoft.com/office/powerpoint/2010/main" val="25634511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1DC03E52-B525-ED46-AF80-2C566CE595F1}" type="slidenum">
              <a:rPr lang="en-US" smtClean="0"/>
              <a:pPr>
                <a:defRPr/>
              </a:pPr>
              <a:t>34</a:t>
            </a:fld>
            <a:endParaRPr lang="en-US" dirty="0"/>
          </a:p>
        </p:txBody>
      </p:sp>
    </p:spTree>
    <p:extLst>
      <p:ext uri="{BB962C8B-B14F-4D97-AF65-F5344CB8AC3E}">
        <p14:creationId xmlns:p14="http://schemas.microsoft.com/office/powerpoint/2010/main" val="19758536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CA" dirty="0"/>
              <a:t>Le IOC est la branche des sciences océaniques de l’UNESCO, axée sur l’échange de données et d’informations océaniques et le renforcement des capacités. OBIS aide la COI à remplir sa mission en agissant en tant qu'organisme international à large portée. L’objectif est donc d’unir des professionnels en données de biologie marine (touchant à l’eau en général) en les réunissant pour créer et conserver un corpus de connaissances sur la biodiversité qui est de plus en plus utile aux décisions de gestion et à la protection marine.</a:t>
            </a:r>
            <a:endParaRPr lang="en-CA" dirty="0"/>
          </a:p>
        </p:txBody>
      </p:sp>
      <p:sp>
        <p:nvSpPr>
          <p:cNvPr id="4" name="Slide Number Placeholder 3"/>
          <p:cNvSpPr>
            <a:spLocks noGrp="1"/>
          </p:cNvSpPr>
          <p:nvPr>
            <p:ph type="sldNum" sz="quarter" idx="5"/>
          </p:nvPr>
        </p:nvSpPr>
        <p:spPr/>
        <p:txBody>
          <a:bodyPr/>
          <a:lstStyle/>
          <a:p>
            <a:pPr>
              <a:defRPr/>
            </a:pPr>
            <a:fld id="{1DC03E52-B525-ED46-AF80-2C566CE595F1}" type="slidenum">
              <a:rPr lang="en-US" smtClean="0"/>
              <a:pPr>
                <a:defRPr/>
              </a:pPr>
              <a:t>4</a:t>
            </a:fld>
            <a:endParaRPr lang="en-US" dirty="0"/>
          </a:p>
        </p:txBody>
      </p:sp>
    </p:spTree>
    <p:extLst>
      <p:ext uri="{BB962C8B-B14F-4D97-AF65-F5344CB8AC3E}">
        <p14:creationId xmlns:p14="http://schemas.microsoft.com/office/powerpoint/2010/main" val="248631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CA" dirty="0"/>
              <a:t>Au sein de la COI se trouve le </a:t>
            </a:r>
            <a:r>
              <a:rPr lang="en-CA" dirty="0"/>
              <a:t>International Oceanographic Data and Information Exchange (IODE)</a:t>
            </a:r>
            <a:r>
              <a:rPr lang="fr-CA" dirty="0"/>
              <a:t>, qui nous aide à transférer des données et des informations sur les océans mondiaux entre les États membres, qui, à leur tour, nous fournissent des données et des produits connexes.</a:t>
            </a:r>
            <a:endParaRPr lang="en-CA" dirty="0"/>
          </a:p>
        </p:txBody>
      </p:sp>
      <p:sp>
        <p:nvSpPr>
          <p:cNvPr id="4" name="Slide Number Placeholder 3"/>
          <p:cNvSpPr>
            <a:spLocks noGrp="1"/>
          </p:cNvSpPr>
          <p:nvPr>
            <p:ph type="sldNum" sz="quarter" idx="5"/>
          </p:nvPr>
        </p:nvSpPr>
        <p:spPr/>
        <p:txBody>
          <a:bodyPr/>
          <a:lstStyle/>
          <a:p>
            <a:pPr>
              <a:defRPr/>
            </a:pPr>
            <a:fld id="{1DC03E52-B525-ED46-AF80-2C566CE595F1}" type="slidenum">
              <a:rPr lang="en-US" smtClean="0"/>
              <a:pPr>
                <a:defRPr/>
              </a:pPr>
              <a:t>5</a:t>
            </a:fld>
            <a:endParaRPr lang="en-US" dirty="0"/>
          </a:p>
        </p:txBody>
      </p:sp>
    </p:spTree>
    <p:extLst>
      <p:ext uri="{BB962C8B-B14F-4D97-AF65-F5344CB8AC3E}">
        <p14:creationId xmlns:p14="http://schemas.microsoft.com/office/powerpoint/2010/main" val="18722444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pPr>
              <a:defRPr/>
            </a:pPr>
            <a:fld id="{1DC03E52-B525-ED46-AF80-2C566CE595F1}" type="slidenum">
              <a:rPr lang="en-US" smtClean="0"/>
              <a:pPr>
                <a:defRPr/>
              </a:pPr>
              <a:t>6</a:t>
            </a:fld>
            <a:endParaRPr lang="en-US" dirty="0"/>
          </a:p>
        </p:txBody>
      </p:sp>
    </p:spTree>
    <p:extLst>
      <p:ext uri="{BB962C8B-B14F-4D97-AF65-F5344CB8AC3E}">
        <p14:creationId xmlns:p14="http://schemas.microsoft.com/office/powerpoint/2010/main" val="28748849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CA" dirty="0"/>
              <a:t>Les données de ces « plus de 600 » institutions sont fournies à OBIS via plus de 20 nœuds OBIS nationaux, régionaux ou thématiques. Ces nœuds normalisent et contrôlent la qualité des données, afin qu'OBIS puisse les intégrer facilement dans une seule base de données. Le système central est maintenu au secrétariat d'OBIS à Ostende (Belgique).</a:t>
            </a:r>
            <a:endParaRPr lang="en-US" dirty="0"/>
          </a:p>
        </p:txBody>
      </p:sp>
      <p:sp>
        <p:nvSpPr>
          <p:cNvPr id="4" name="Slide Number Placeholder 3"/>
          <p:cNvSpPr>
            <a:spLocks noGrp="1"/>
          </p:cNvSpPr>
          <p:nvPr>
            <p:ph type="sldNum" sz="quarter" idx="10"/>
          </p:nvPr>
        </p:nvSpPr>
        <p:spPr/>
        <p:txBody>
          <a:bodyPr/>
          <a:lstStyle/>
          <a:p>
            <a:fld id="{D36EDE30-E21E-364C-AA07-2B1CAC994606}" type="slidenum">
              <a:rPr lang="en-US" smtClean="0"/>
              <a:t>7</a:t>
            </a:fld>
            <a:endParaRPr lang="en-US"/>
          </a:p>
        </p:txBody>
      </p:sp>
    </p:spTree>
    <p:extLst>
      <p:ext uri="{BB962C8B-B14F-4D97-AF65-F5344CB8AC3E}">
        <p14:creationId xmlns:p14="http://schemas.microsoft.com/office/powerpoint/2010/main" val="19103835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OTN – Tier 2 Node – thematically about biologging and machine observation of animal presence.</a:t>
            </a:r>
          </a:p>
          <a:p>
            <a:endParaRPr lang="en-US" dirty="0"/>
          </a:p>
          <a:p>
            <a:r>
              <a:rPr lang="en-US" dirty="0"/>
              <a:t>Tier 3 – local nodes, more geographically concentrated National Ocean Data Centers and Associated Data Units.</a:t>
            </a:r>
          </a:p>
        </p:txBody>
      </p:sp>
      <p:sp>
        <p:nvSpPr>
          <p:cNvPr id="4" name="Slide Number Placeholder 3"/>
          <p:cNvSpPr>
            <a:spLocks noGrp="1"/>
          </p:cNvSpPr>
          <p:nvPr>
            <p:ph type="sldNum" sz="quarter" idx="5"/>
          </p:nvPr>
        </p:nvSpPr>
        <p:spPr/>
        <p:txBody>
          <a:bodyPr/>
          <a:lstStyle/>
          <a:p>
            <a:pPr>
              <a:defRPr/>
            </a:pPr>
            <a:fld id="{1DC03E52-B525-ED46-AF80-2C566CE595F1}" type="slidenum">
              <a:rPr lang="en-US" smtClean="0"/>
              <a:pPr>
                <a:defRPr/>
              </a:pPr>
              <a:t>8</a:t>
            </a:fld>
            <a:endParaRPr lang="en-US" dirty="0"/>
          </a:p>
        </p:txBody>
      </p:sp>
    </p:spTree>
    <p:extLst>
      <p:ext uri="{BB962C8B-B14F-4D97-AF65-F5344CB8AC3E}">
        <p14:creationId xmlns:p14="http://schemas.microsoft.com/office/powerpoint/2010/main" val="5907879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CA" dirty="0"/>
              <a:t>Comme vous voyez, les termes de référence des nœuds OBIS nationaux et thématiques, c’est-à-dire les obligations des différents niveaux OBIS, correspondent très bien aux obligations que nous avons dans nos différentes institutions. Recevoir les données, les valider, communiquer les résultats au producteur de données, mais également les rendre disponibles publiquement dans des formats favorables à la réutilisation, appliquer les conditions d'utilisation et les politiques de partage qui sont tenus d’être appliqués, aider les gens à accéder et à utiliser les données que vous partagez, aider à la découverte de ces données par de nouveaux utilisateurs potentiels, créer des portails pour refléter ces données auprès de nouveaux publics et se conformer à la politique de données de votre organisation (que vos partenaires ont acceptée).</a:t>
            </a:r>
            <a:endParaRPr lang="en-US" dirty="0"/>
          </a:p>
        </p:txBody>
      </p:sp>
      <p:sp>
        <p:nvSpPr>
          <p:cNvPr id="4" name="Slide Number Placeholder 3"/>
          <p:cNvSpPr>
            <a:spLocks noGrp="1"/>
          </p:cNvSpPr>
          <p:nvPr>
            <p:ph type="sldNum" sz="quarter" idx="5"/>
          </p:nvPr>
        </p:nvSpPr>
        <p:spPr/>
        <p:txBody>
          <a:bodyPr/>
          <a:lstStyle/>
          <a:p>
            <a:pPr>
              <a:defRPr/>
            </a:pPr>
            <a:fld id="{1DC03E52-B525-ED46-AF80-2C566CE595F1}" type="slidenum">
              <a:rPr lang="en-US" smtClean="0"/>
              <a:pPr>
                <a:defRPr/>
              </a:pPr>
              <a:t>9</a:t>
            </a:fld>
            <a:endParaRPr lang="en-US" dirty="0"/>
          </a:p>
        </p:txBody>
      </p:sp>
    </p:spTree>
    <p:extLst>
      <p:ext uri="{BB962C8B-B14F-4D97-AF65-F5344CB8AC3E}">
        <p14:creationId xmlns:p14="http://schemas.microsoft.com/office/powerpoint/2010/main" val="39896714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p>
            <a:pPr>
              <a:defRPr/>
            </a:pPr>
            <a:endParaRPr lang="en-US" dirty="0"/>
          </a:p>
        </p:txBody>
      </p:sp>
      <p:sp>
        <p:nvSpPr>
          <p:cNvPr id="5" name="Footer Placeholder 4"/>
          <p:cNvSpPr>
            <a:spLocks noGrp="1"/>
          </p:cNvSpPr>
          <p:nvPr>
            <p:ph type="ftr" sz="quarter" idx="11"/>
          </p:nvPr>
        </p:nvSpPr>
        <p:spPr/>
        <p:txBody>
          <a:bodyPr/>
          <a:lstStyle/>
          <a:p>
            <a:pPr>
              <a:defRPr/>
            </a:pPr>
            <a:endParaRPr lang="en-US" dirty="0"/>
          </a:p>
        </p:txBody>
      </p:sp>
      <p:sp>
        <p:nvSpPr>
          <p:cNvPr id="6" name="Slide Number Placeholder 5"/>
          <p:cNvSpPr>
            <a:spLocks noGrp="1"/>
          </p:cNvSpPr>
          <p:nvPr>
            <p:ph type="sldNum" sz="quarter" idx="12"/>
          </p:nvPr>
        </p:nvSpPr>
        <p:spPr/>
        <p:txBody>
          <a:bodyPr/>
          <a:lstStyle/>
          <a:p>
            <a:pPr>
              <a:defRPr/>
            </a:pPr>
            <a:fld id="{CA3B0E1A-BBEC-D949-9F96-982C1D7653CA}" type="slidenum">
              <a:rPr lang="en-US" smtClean="0"/>
              <a:pPr>
                <a:defRPr/>
              </a:pPr>
              <a:t>‹N°›</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a:defRPr/>
            </a:pPr>
            <a:endParaRPr lang="en-US" dirty="0"/>
          </a:p>
        </p:txBody>
      </p:sp>
      <p:sp>
        <p:nvSpPr>
          <p:cNvPr id="5" name="Footer Placeholder 4"/>
          <p:cNvSpPr>
            <a:spLocks noGrp="1"/>
          </p:cNvSpPr>
          <p:nvPr>
            <p:ph type="ftr" sz="quarter" idx="11"/>
          </p:nvPr>
        </p:nvSpPr>
        <p:spPr/>
        <p:txBody>
          <a:bodyPr/>
          <a:lstStyle/>
          <a:p>
            <a:pPr>
              <a:defRPr/>
            </a:pPr>
            <a:endParaRPr lang="en-US" dirty="0"/>
          </a:p>
        </p:txBody>
      </p:sp>
      <p:sp>
        <p:nvSpPr>
          <p:cNvPr id="6" name="Slide Number Placeholder 5"/>
          <p:cNvSpPr>
            <a:spLocks noGrp="1"/>
          </p:cNvSpPr>
          <p:nvPr>
            <p:ph type="sldNum" sz="quarter" idx="12"/>
          </p:nvPr>
        </p:nvSpPr>
        <p:spPr/>
        <p:txBody>
          <a:bodyPr/>
          <a:lstStyle/>
          <a:p>
            <a:pPr>
              <a:defRPr/>
            </a:pPr>
            <a:fld id="{C67FE143-C748-E04C-9AD8-B6F454331F61}" type="slidenum">
              <a:rPr lang="en-US" smtClean="0"/>
              <a:pPr>
                <a:defRPr/>
              </a:pPr>
              <a:t>‹N°›</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a:defRPr/>
            </a:pPr>
            <a:endParaRPr lang="en-US" dirty="0"/>
          </a:p>
        </p:txBody>
      </p:sp>
      <p:sp>
        <p:nvSpPr>
          <p:cNvPr id="5" name="Footer Placeholder 4"/>
          <p:cNvSpPr>
            <a:spLocks noGrp="1"/>
          </p:cNvSpPr>
          <p:nvPr>
            <p:ph type="ftr" sz="quarter" idx="11"/>
          </p:nvPr>
        </p:nvSpPr>
        <p:spPr/>
        <p:txBody>
          <a:bodyPr/>
          <a:lstStyle/>
          <a:p>
            <a:pPr>
              <a:defRPr/>
            </a:pPr>
            <a:endParaRPr lang="en-US" dirty="0"/>
          </a:p>
        </p:txBody>
      </p:sp>
      <p:sp>
        <p:nvSpPr>
          <p:cNvPr id="6" name="Slide Number Placeholder 5"/>
          <p:cNvSpPr>
            <a:spLocks noGrp="1"/>
          </p:cNvSpPr>
          <p:nvPr>
            <p:ph type="sldNum" sz="quarter" idx="12"/>
          </p:nvPr>
        </p:nvSpPr>
        <p:spPr/>
        <p:txBody>
          <a:bodyPr/>
          <a:lstStyle/>
          <a:p>
            <a:pPr>
              <a:defRPr/>
            </a:pPr>
            <a:fld id="{6E299486-0D1C-E142-8D7E-D356284E4615}" type="slidenum">
              <a:rPr lang="en-US" smtClean="0"/>
              <a:pPr>
                <a:defRPr/>
              </a:pPr>
              <a:t>‹N°›</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p>
            <a:fld id="{14E57D07-3620-144C-83D1-AD7AFD2FA043}" type="datetime1">
              <a:rPr lang="en-GB" smtClean="0"/>
              <a:t>15/03/2021</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87D7A59-36E2-48B9-B146-C1E59501F63F}" type="slidenum">
              <a:rPr lang="en-US" smtClean="0"/>
              <a:pPr/>
              <a:t>‹N°›</a:t>
            </a:fld>
            <a:endParaRPr lang="en-US"/>
          </a:p>
        </p:txBody>
      </p:sp>
    </p:spTree>
    <p:extLst>
      <p:ext uri="{BB962C8B-B14F-4D97-AF65-F5344CB8AC3E}">
        <p14:creationId xmlns:p14="http://schemas.microsoft.com/office/powerpoint/2010/main" val="2171584376"/>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4E57D07-3620-144C-83D1-AD7AFD2FA043}" type="datetime1">
              <a:rPr lang="en-GB" smtClean="0"/>
              <a:t>15/03/2021</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87D7A59-36E2-48B9-B146-C1E59501F63F}" type="slidenum">
              <a:rPr lang="en-US" smtClean="0"/>
              <a:pPr/>
              <a:t>‹N°›</a:t>
            </a:fld>
            <a:endParaRPr lang="en-US"/>
          </a:p>
        </p:txBody>
      </p:sp>
    </p:spTree>
    <p:extLst>
      <p:ext uri="{BB962C8B-B14F-4D97-AF65-F5344CB8AC3E}">
        <p14:creationId xmlns:p14="http://schemas.microsoft.com/office/powerpoint/2010/main" val="246430594"/>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4E57D07-3620-144C-83D1-AD7AFD2FA043}" type="datetime1">
              <a:rPr lang="en-GB" smtClean="0"/>
              <a:t>15/03/2021</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87D7A59-36E2-48B9-B146-C1E59501F63F}" type="slidenum">
              <a:rPr lang="en-US" smtClean="0"/>
              <a:pPr/>
              <a:t>‹N°›</a:t>
            </a:fld>
            <a:endParaRPr lang="en-US"/>
          </a:p>
        </p:txBody>
      </p:sp>
    </p:spTree>
    <p:extLst>
      <p:ext uri="{BB962C8B-B14F-4D97-AF65-F5344CB8AC3E}">
        <p14:creationId xmlns:p14="http://schemas.microsoft.com/office/powerpoint/2010/main" val="3424486828"/>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4E57D07-3620-144C-83D1-AD7AFD2FA043}" type="datetime1">
              <a:rPr lang="en-GB" smtClean="0"/>
              <a:t>15/03/2021</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87D7A59-36E2-48B9-B146-C1E59501F63F}" type="slidenum">
              <a:rPr lang="en-US" smtClean="0"/>
              <a:pPr/>
              <a:t>‹N°›</a:t>
            </a:fld>
            <a:endParaRPr lang="en-US"/>
          </a:p>
        </p:txBody>
      </p:sp>
    </p:spTree>
    <p:extLst>
      <p:ext uri="{BB962C8B-B14F-4D97-AF65-F5344CB8AC3E}">
        <p14:creationId xmlns:p14="http://schemas.microsoft.com/office/powerpoint/2010/main" val="3306035951"/>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p>
        </p:txBody>
      </p:sp>
      <p:sp>
        <p:nvSpPr>
          <p:cNvPr id="3" name="Text Placeholder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4E57D07-3620-144C-83D1-AD7AFD2FA043}" type="datetime1">
              <a:rPr lang="en-GB" smtClean="0"/>
              <a:t>15/03/2021</a:t>
            </a:fld>
            <a:endParaRPr lang="en-US"/>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87D7A59-36E2-48B9-B146-C1E59501F63F}" type="slidenum">
              <a:rPr lang="en-US" smtClean="0"/>
              <a:pPr/>
              <a:t>‹N°›</a:t>
            </a:fld>
            <a:endParaRPr lang="en-US"/>
          </a:p>
        </p:txBody>
      </p:sp>
    </p:spTree>
    <p:extLst>
      <p:ext uri="{BB962C8B-B14F-4D97-AF65-F5344CB8AC3E}">
        <p14:creationId xmlns:p14="http://schemas.microsoft.com/office/powerpoint/2010/main" val="1497538367"/>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4E57D07-3620-144C-83D1-AD7AFD2FA043}" type="datetime1">
              <a:rPr lang="en-GB" smtClean="0"/>
              <a:t>15/03/2021</a:t>
            </a:fld>
            <a:endParaRPr lang="en-US"/>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87D7A59-36E2-48B9-B146-C1E59501F63F}" type="slidenum">
              <a:rPr lang="en-US" smtClean="0"/>
              <a:pPr/>
              <a:t>‹N°›</a:t>
            </a:fld>
            <a:endParaRPr lang="en-US"/>
          </a:p>
        </p:txBody>
      </p:sp>
    </p:spTree>
    <p:extLst>
      <p:ext uri="{BB962C8B-B14F-4D97-AF65-F5344CB8AC3E}">
        <p14:creationId xmlns:p14="http://schemas.microsoft.com/office/powerpoint/2010/main" val="485667097"/>
      </p:ext>
    </p:extLst>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4E57D07-3620-144C-83D1-AD7AFD2FA043}" type="datetime1">
              <a:rPr lang="en-GB" smtClean="0"/>
              <a:t>15/03/2021</a:t>
            </a:fld>
            <a:endParaRPr lang="en-US"/>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87D7A59-36E2-48B9-B146-C1E59501F63F}" type="slidenum">
              <a:rPr lang="en-US" smtClean="0"/>
              <a:pPr/>
              <a:t>‹N°›</a:t>
            </a:fld>
            <a:endParaRPr lang="en-US"/>
          </a:p>
        </p:txBody>
      </p:sp>
    </p:spTree>
    <p:extLst>
      <p:ext uri="{BB962C8B-B14F-4D97-AF65-F5344CB8AC3E}">
        <p14:creationId xmlns:p14="http://schemas.microsoft.com/office/powerpoint/2010/main" val="1627362308"/>
      </p:ext>
    </p:extLst>
  </p:cSld>
  <p:clrMapOvr>
    <a:masterClrMapping/>
  </p:clrMapOvr>
  <p:hf sldNum="0"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Content Placeholder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14E57D07-3620-144C-83D1-AD7AFD2FA043}" type="datetime1">
              <a:rPr lang="en-GB" smtClean="0"/>
              <a:t>15/03/2021</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87D7A59-36E2-48B9-B146-C1E59501F63F}" type="slidenum">
              <a:rPr lang="en-US" smtClean="0"/>
              <a:pPr/>
              <a:t>‹N°›</a:t>
            </a:fld>
            <a:endParaRPr lang="en-US"/>
          </a:p>
        </p:txBody>
      </p:sp>
    </p:spTree>
    <p:extLst>
      <p:ext uri="{BB962C8B-B14F-4D97-AF65-F5344CB8AC3E}">
        <p14:creationId xmlns:p14="http://schemas.microsoft.com/office/powerpoint/2010/main" val="1321051208"/>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a:defRPr/>
            </a:pPr>
            <a:endParaRPr lang="en-US" dirty="0"/>
          </a:p>
        </p:txBody>
      </p:sp>
      <p:sp>
        <p:nvSpPr>
          <p:cNvPr id="5" name="Footer Placeholder 4"/>
          <p:cNvSpPr>
            <a:spLocks noGrp="1"/>
          </p:cNvSpPr>
          <p:nvPr>
            <p:ph type="ftr" sz="quarter" idx="11"/>
          </p:nvPr>
        </p:nvSpPr>
        <p:spPr/>
        <p:txBody>
          <a:bodyPr/>
          <a:lstStyle/>
          <a:p>
            <a:pPr>
              <a:defRPr/>
            </a:pPr>
            <a:endParaRPr lang="en-US" dirty="0"/>
          </a:p>
        </p:txBody>
      </p:sp>
      <p:sp>
        <p:nvSpPr>
          <p:cNvPr id="6" name="Slide Number Placeholder 5"/>
          <p:cNvSpPr>
            <a:spLocks noGrp="1"/>
          </p:cNvSpPr>
          <p:nvPr>
            <p:ph type="sldNum" sz="quarter" idx="12"/>
          </p:nvPr>
        </p:nvSpPr>
        <p:spPr/>
        <p:txBody>
          <a:bodyPr/>
          <a:lstStyle/>
          <a:p>
            <a:pPr>
              <a:defRPr/>
            </a:pPr>
            <a:fld id="{29689D75-D43B-9A4D-9191-F17800EEE7B3}" type="slidenum">
              <a:rPr lang="en-US" smtClean="0"/>
              <a:pPr>
                <a:defRPr/>
              </a:pPr>
              <a:t>‹N°›</a:t>
            </a:fld>
            <a:endParaRPr 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Picture Placeholder 2"/>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14E57D07-3620-144C-83D1-AD7AFD2FA043}" type="datetime1">
              <a:rPr lang="en-GB" smtClean="0"/>
              <a:t>15/03/2021</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87D7A59-36E2-48B9-B146-C1E59501F63F}" type="slidenum">
              <a:rPr lang="en-US" smtClean="0"/>
              <a:pPr/>
              <a:t>‹N°›</a:t>
            </a:fld>
            <a:endParaRPr lang="en-US"/>
          </a:p>
        </p:txBody>
      </p:sp>
    </p:spTree>
    <p:extLst>
      <p:ext uri="{BB962C8B-B14F-4D97-AF65-F5344CB8AC3E}">
        <p14:creationId xmlns:p14="http://schemas.microsoft.com/office/powerpoint/2010/main" val="2723961536"/>
      </p:ext>
    </p:extLst>
  </p:cSld>
  <p:clrMapOvr>
    <a:masterClrMapping/>
  </p:clrMapOvr>
  <p:hf sldNum="0"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4E57D07-3620-144C-83D1-AD7AFD2FA043}" type="datetime1">
              <a:rPr lang="en-GB" smtClean="0"/>
              <a:t>15/03/2021</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87D7A59-36E2-48B9-B146-C1E59501F63F}" type="slidenum">
              <a:rPr lang="en-US" smtClean="0"/>
              <a:pPr/>
              <a:t>‹N°›</a:t>
            </a:fld>
            <a:endParaRPr lang="en-US"/>
          </a:p>
        </p:txBody>
      </p:sp>
    </p:spTree>
    <p:extLst>
      <p:ext uri="{BB962C8B-B14F-4D97-AF65-F5344CB8AC3E}">
        <p14:creationId xmlns:p14="http://schemas.microsoft.com/office/powerpoint/2010/main" val="1505449910"/>
      </p:ext>
    </p:extLst>
  </p:cSld>
  <p:clrMapOvr>
    <a:masterClrMapping/>
  </p:clrMapOvr>
  <p:hf sldNum="0"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4E57D07-3620-144C-83D1-AD7AFD2FA043}" type="datetime1">
              <a:rPr lang="en-GB" smtClean="0"/>
              <a:t>15/03/2021</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87D7A59-36E2-48B9-B146-C1E59501F63F}" type="slidenum">
              <a:rPr lang="en-US" smtClean="0"/>
              <a:pPr/>
              <a:t>‹N°›</a:t>
            </a:fld>
            <a:endParaRPr lang="en-US"/>
          </a:p>
        </p:txBody>
      </p:sp>
    </p:spTree>
    <p:extLst>
      <p:ext uri="{BB962C8B-B14F-4D97-AF65-F5344CB8AC3E}">
        <p14:creationId xmlns:p14="http://schemas.microsoft.com/office/powerpoint/2010/main" val="4113173545"/>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a:defRPr/>
            </a:pPr>
            <a:endParaRPr lang="en-US" dirty="0"/>
          </a:p>
        </p:txBody>
      </p:sp>
      <p:sp>
        <p:nvSpPr>
          <p:cNvPr id="5" name="Footer Placeholder 4"/>
          <p:cNvSpPr>
            <a:spLocks noGrp="1"/>
          </p:cNvSpPr>
          <p:nvPr>
            <p:ph type="ftr" sz="quarter" idx="11"/>
          </p:nvPr>
        </p:nvSpPr>
        <p:spPr/>
        <p:txBody>
          <a:bodyPr/>
          <a:lstStyle/>
          <a:p>
            <a:pPr>
              <a:defRPr/>
            </a:pPr>
            <a:endParaRPr lang="en-US" dirty="0"/>
          </a:p>
        </p:txBody>
      </p:sp>
      <p:sp>
        <p:nvSpPr>
          <p:cNvPr id="6" name="Slide Number Placeholder 5"/>
          <p:cNvSpPr>
            <a:spLocks noGrp="1"/>
          </p:cNvSpPr>
          <p:nvPr>
            <p:ph type="sldNum" sz="quarter" idx="12"/>
          </p:nvPr>
        </p:nvSpPr>
        <p:spPr/>
        <p:txBody>
          <a:bodyPr/>
          <a:lstStyle/>
          <a:p>
            <a:pPr>
              <a:defRPr/>
            </a:pPr>
            <a:fld id="{59C25D69-ED68-A843-ACB3-3780D22A731D}" type="slidenum">
              <a:rPr lang="en-US" smtClean="0"/>
              <a:pPr>
                <a:defRPr/>
              </a:pPr>
              <a:t>‹N°›</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pPr>
              <a:defRPr/>
            </a:pPr>
            <a:endParaRPr lang="en-US" dirty="0"/>
          </a:p>
        </p:txBody>
      </p:sp>
      <p:sp>
        <p:nvSpPr>
          <p:cNvPr id="6" name="Footer Placeholder 5"/>
          <p:cNvSpPr>
            <a:spLocks noGrp="1"/>
          </p:cNvSpPr>
          <p:nvPr>
            <p:ph type="ftr" sz="quarter" idx="11"/>
          </p:nvPr>
        </p:nvSpPr>
        <p:spPr/>
        <p:txBody>
          <a:bodyPr/>
          <a:lstStyle/>
          <a:p>
            <a:pPr>
              <a:defRPr/>
            </a:pPr>
            <a:endParaRPr lang="en-US" dirty="0"/>
          </a:p>
        </p:txBody>
      </p:sp>
      <p:sp>
        <p:nvSpPr>
          <p:cNvPr id="7" name="Slide Number Placeholder 6"/>
          <p:cNvSpPr>
            <a:spLocks noGrp="1"/>
          </p:cNvSpPr>
          <p:nvPr>
            <p:ph type="sldNum" sz="quarter" idx="12"/>
          </p:nvPr>
        </p:nvSpPr>
        <p:spPr/>
        <p:txBody>
          <a:bodyPr/>
          <a:lstStyle/>
          <a:p>
            <a:pPr>
              <a:defRPr/>
            </a:pPr>
            <a:fld id="{8C8243D3-6387-AE40-80B3-753356593B82}" type="slidenum">
              <a:rPr lang="en-US" smtClean="0"/>
              <a:pPr>
                <a:defRPr/>
              </a:pPr>
              <a:t>‹N°›</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p>
        </p:txBody>
      </p:sp>
      <p:sp>
        <p:nvSpPr>
          <p:cNvPr id="3" name="Text Placeholder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pPr>
              <a:defRPr/>
            </a:pPr>
            <a:endParaRPr lang="en-US" dirty="0"/>
          </a:p>
        </p:txBody>
      </p:sp>
      <p:sp>
        <p:nvSpPr>
          <p:cNvPr id="8" name="Footer Placeholder 7"/>
          <p:cNvSpPr>
            <a:spLocks noGrp="1"/>
          </p:cNvSpPr>
          <p:nvPr>
            <p:ph type="ftr" sz="quarter" idx="11"/>
          </p:nvPr>
        </p:nvSpPr>
        <p:spPr/>
        <p:txBody>
          <a:bodyPr/>
          <a:lstStyle/>
          <a:p>
            <a:pPr>
              <a:defRPr/>
            </a:pPr>
            <a:endParaRPr lang="en-US" dirty="0"/>
          </a:p>
        </p:txBody>
      </p:sp>
      <p:sp>
        <p:nvSpPr>
          <p:cNvPr id="9" name="Slide Number Placeholder 8"/>
          <p:cNvSpPr>
            <a:spLocks noGrp="1"/>
          </p:cNvSpPr>
          <p:nvPr>
            <p:ph type="sldNum" sz="quarter" idx="12"/>
          </p:nvPr>
        </p:nvSpPr>
        <p:spPr/>
        <p:txBody>
          <a:bodyPr/>
          <a:lstStyle/>
          <a:p>
            <a:pPr>
              <a:defRPr/>
            </a:pPr>
            <a:fld id="{09247D62-D6D8-E54E-93C5-4356484A305F}" type="slidenum">
              <a:rPr lang="en-US" smtClean="0"/>
              <a:pPr>
                <a:defRPr/>
              </a:pPr>
              <a:t>‹N°›</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a:defRPr/>
            </a:pPr>
            <a:endParaRPr lang="en-US" dirty="0"/>
          </a:p>
        </p:txBody>
      </p:sp>
      <p:sp>
        <p:nvSpPr>
          <p:cNvPr id="4" name="Footer Placeholder 3"/>
          <p:cNvSpPr>
            <a:spLocks noGrp="1"/>
          </p:cNvSpPr>
          <p:nvPr>
            <p:ph type="ftr" sz="quarter" idx="11"/>
          </p:nvPr>
        </p:nvSpPr>
        <p:spPr/>
        <p:txBody>
          <a:bodyPr/>
          <a:lstStyle/>
          <a:p>
            <a:pPr>
              <a:defRPr/>
            </a:pPr>
            <a:endParaRPr lang="en-US" dirty="0"/>
          </a:p>
        </p:txBody>
      </p:sp>
      <p:sp>
        <p:nvSpPr>
          <p:cNvPr id="5" name="Slide Number Placeholder 4"/>
          <p:cNvSpPr>
            <a:spLocks noGrp="1"/>
          </p:cNvSpPr>
          <p:nvPr>
            <p:ph type="sldNum" sz="quarter" idx="12"/>
          </p:nvPr>
        </p:nvSpPr>
        <p:spPr/>
        <p:txBody>
          <a:bodyPr/>
          <a:lstStyle/>
          <a:p>
            <a:pPr>
              <a:defRPr/>
            </a:pPr>
            <a:fld id="{72A9B936-4FA5-5E4A-BDF2-62AD6EADB1A0}" type="slidenum">
              <a:rPr lang="en-US" smtClean="0"/>
              <a:pPr>
                <a:defRPr/>
              </a:pPr>
              <a:t>‹N°›</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endParaRPr lang="en-US" dirty="0"/>
          </a:p>
        </p:txBody>
      </p:sp>
      <p:sp>
        <p:nvSpPr>
          <p:cNvPr id="3" name="Footer Placeholder 2"/>
          <p:cNvSpPr>
            <a:spLocks noGrp="1"/>
          </p:cNvSpPr>
          <p:nvPr>
            <p:ph type="ftr" sz="quarter" idx="11"/>
          </p:nvPr>
        </p:nvSpPr>
        <p:spPr/>
        <p:txBody>
          <a:bodyPr/>
          <a:lstStyle/>
          <a:p>
            <a:pPr>
              <a:defRPr/>
            </a:pPr>
            <a:endParaRPr lang="en-US" dirty="0"/>
          </a:p>
        </p:txBody>
      </p:sp>
      <p:sp>
        <p:nvSpPr>
          <p:cNvPr id="4" name="Slide Number Placeholder 3"/>
          <p:cNvSpPr>
            <a:spLocks noGrp="1"/>
          </p:cNvSpPr>
          <p:nvPr>
            <p:ph type="sldNum" sz="quarter" idx="12"/>
          </p:nvPr>
        </p:nvSpPr>
        <p:spPr/>
        <p:txBody>
          <a:bodyPr/>
          <a:lstStyle/>
          <a:p>
            <a:pPr>
              <a:defRPr/>
            </a:pPr>
            <a:fld id="{85DDC9A0-F643-AD45-A669-F3D09CE10184}" type="slidenum">
              <a:rPr lang="en-US" smtClean="0"/>
              <a:pPr>
                <a:defRPr/>
              </a:pPr>
              <a:t>‹N°›</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Content Placeholder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pPr>
              <a:defRPr/>
            </a:pPr>
            <a:endParaRPr lang="en-US" dirty="0"/>
          </a:p>
        </p:txBody>
      </p:sp>
      <p:sp>
        <p:nvSpPr>
          <p:cNvPr id="6" name="Footer Placeholder 5"/>
          <p:cNvSpPr>
            <a:spLocks noGrp="1"/>
          </p:cNvSpPr>
          <p:nvPr>
            <p:ph type="ftr" sz="quarter" idx="11"/>
          </p:nvPr>
        </p:nvSpPr>
        <p:spPr/>
        <p:txBody>
          <a:bodyPr/>
          <a:lstStyle/>
          <a:p>
            <a:pPr>
              <a:defRPr/>
            </a:pPr>
            <a:endParaRPr lang="en-US" dirty="0"/>
          </a:p>
        </p:txBody>
      </p:sp>
      <p:sp>
        <p:nvSpPr>
          <p:cNvPr id="7" name="Slide Number Placeholder 6"/>
          <p:cNvSpPr>
            <a:spLocks noGrp="1"/>
          </p:cNvSpPr>
          <p:nvPr>
            <p:ph type="sldNum" sz="quarter" idx="12"/>
          </p:nvPr>
        </p:nvSpPr>
        <p:spPr/>
        <p:txBody>
          <a:bodyPr/>
          <a:lstStyle/>
          <a:p>
            <a:pPr>
              <a:defRPr/>
            </a:pPr>
            <a:fld id="{35ADF9B2-52C5-D442-8CA8-6622A3FA0AAF}" type="slidenum">
              <a:rPr lang="en-US" smtClean="0"/>
              <a:pPr>
                <a:defRPr/>
              </a:pPr>
              <a:t>‹N°›</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Picture Placeholder 2"/>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pPr>
              <a:defRPr/>
            </a:pPr>
            <a:endParaRPr lang="en-US" dirty="0"/>
          </a:p>
        </p:txBody>
      </p:sp>
      <p:sp>
        <p:nvSpPr>
          <p:cNvPr id="6" name="Footer Placeholder 5"/>
          <p:cNvSpPr>
            <a:spLocks noGrp="1"/>
          </p:cNvSpPr>
          <p:nvPr>
            <p:ph type="ftr" sz="quarter" idx="11"/>
          </p:nvPr>
        </p:nvSpPr>
        <p:spPr/>
        <p:txBody>
          <a:bodyPr/>
          <a:lstStyle/>
          <a:p>
            <a:pPr>
              <a:defRPr/>
            </a:pPr>
            <a:endParaRPr lang="en-US" dirty="0"/>
          </a:p>
        </p:txBody>
      </p:sp>
      <p:sp>
        <p:nvSpPr>
          <p:cNvPr id="7" name="Slide Number Placeholder 6"/>
          <p:cNvSpPr>
            <a:spLocks noGrp="1"/>
          </p:cNvSpPr>
          <p:nvPr>
            <p:ph type="sldNum" sz="quarter" idx="12"/>
          </p:nvPr>
        </p:nvSpPr>
        <p:spPr/>
        <p:txBody>
          <a:bodyPr/>
          <a:lstStyle/>
          <a:p>
            <a:pPr>
              <a:defRPr/>
            </a:pPr>
            <a:fld id="{12212C16-0493-7342-B8B6-040A92EC0DE3}" type="slidenum">
              <a:rPr lang="en-US" smtClean="0"/>
              <a:pPr>
                <a:defRPr/>
              </a:pPr>
              <a:t>‹N°›</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pPr>
              <a:defRPr/>
            </a:pPr>
            <a:endParaRPr lang="en-US" dirty="0"/>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pPr>
              <a:defRPr/>
            </a:pPr>
            <a:endParaRPr lang="en-US" dirty="0"/>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pPr>
              <a:defRPr/>
            </a:pPr>
            <a:fld id="{98346517-C998-AC41-A5B8-14DC22A54690}" type="slidenum">
              <a:rPr lang="en-US" smtClean="0"/>
              <a:pPr>
                <a:defRPr/>
              </a:pPr>
              <a:t>‹N°›</a:t>
            </a:fld>
            <a:endParaRPr lang="en-US" dirty="0"/>
          </a:p>
        </p:txBody>
      </p:sp>
    </p:spTree>
    <p:extLst>
      <p:ext uri="{BB962C8B-B14F-4D97-AF65-F5344CB8AC3E}">
        <p14:creationId xmlns:p14="http://schemas.microsoft.com/office/powerpoint/2010/main" val="189639006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14E57D07-3620-144C-83D1-AD7AFD2FA043}" type="datetime1">
              <a:rPr lang="en-GB" smtClean="0"/>
              <a:t>15/03/2021</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687D7A59-36E2-48B9-B146-C1E59501F63F}" type="slidenum">
              <a:rPr lang="en-US" smtClean="0"/>
              <a:pPr/>
              <a:t>‹N°›</a:t>
            </a:fld>
            <a:endParaRPr lang="en-US"/>
          </a:p>
        </p:txBody>
      </p:sp>
    </p:spTree>
    <p:extLst>
      <p:ext uri="{BB962C8B-B14F-4D97-AF65-F5344CB8AC3E}">
        <p14:creationId xmlns:p14="http://schemas.microsoft.com/office/powerpoint/2010/main" val="282058726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hf sldNum="0"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129.173.48.161:8080/ipt/" TargetMode="External"/><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openxmlformats.org/officeDocument/2006/relationships/hyperlink" Target="http://ipt.iobis.org/obiscanada/"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hyperlink" Target="https://bit.ly/2YNXUrR"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1.jpeg"/><Relationship Id="rId7"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3.svg"/><Relationship Id="rId11" Type="http://schemas.openxmlformats.org/officeDocument/2006/relationships/hyperlink" Target="https://bit.ly/2YNXUrR" TargetMode="External"/><Relationship Id="rId5" Type="http://schemas.openxmlformats.org/officeDocument/2006/relationships/image" Target="../media/image2.png"/><Relationship Id="rId10" Type="http://schemas.openxmlformats.org/officeDocument/2006/relationships/image" Target="../media/image15.png"/><Relationship Id="rId4" Type="http://schemas.openxmlformats.org/officeDocument/2006/relationships/image" Target="../media/image11.png"/><Relationship Id="rId9" Type="http://schemas.openxmlformats.org/officeDocument/2006/relationships/image" Target="../media/image14.png"/></Relationships>
</file>

<file path=ppt/slides/_rels/slide13.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jpeg"/><Relationship Id="rId7" Type="http://schemas.openxmlformats.org/officeDocument/2006/relationships/hyperlink" Target="https://bit.ly/2YNXUrR"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jpeg"/><Relationship Id="rId7"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hyperlink" Target="mailto:w.appeltans@unesco.org"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hyperlink" Target="mailto:Lenore.Bajona@dal.ca" TargetMode="External"/><Relationship Id="rId5" Type="http://schemas.openxmlformats.org/officeDocument/2006/relationships/hyperlink" Target="mailto:Jonathan.Pye@dal.ca" TargetMode="External"/><Relationship Id="rId4" Type="http://schemas.openxmlformats.org/officeDocument/2006/relationships/hyperlink" Target="mailto:OBISCanada@dfo-mpo.gc.ca"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9.xml"/><Relationship Id="rId1" Type="http://schemas.openxmlformats.org/officeDocument/2006/relationships/slideLayout" Target="../slideLayouts/slideLayout12.xml"/><Relationship Id="rId4" Type="http://schemas.openxmlformats.org/officeDocument/2006/relationships/image" Target="../media/image20.tif"/></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3.sv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hyperlink" Target="http://www.google.be/url?sa=i&amp;rct=j&amp;q=&amp;esrc=s&amp;frm=1&amp;source=images&amp;cd=&amp;cad=rja&amp;uact=8&amp;docid=8amcCxL5H_hhoM&amp;tbnid=bQhGXpzhKvycSM:&amp;ved=0CAUQjRw&amp;url=http://www.andertoons.com/internet/cartoon/6410/before-i-write-name-need-know-how-youre-planning-to-use-data&amp;ei=4-MdU7--HcrVtQbwrYH4CA&amp;psig=AFQjCNHOV745qtjo2v-B5nzNlowxYEFDjw&amp;ust=1394553732331847" TargetMode="External"/><Relationship Id="rId2" Type="http://schemas.openxmlformats.org/officeDocument/2006/relationships/notesSlide" Target="../notesSlides/notesSlide20.xml"/><Relationship Id="rId1" Type="http://schemas.openxmlformats.org/officeDocument/2006/relationships/slideLayout" Target="../slideLayouts/slideLayout18.xml"/><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notesSlide" Target="../notesSlides/notesSlide21.xml"/><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18.xml"/><Relationship Id="rId5" Type="http://schemas.openxmlformats.org/officeDocument/2006/relationships/image" Target="../media/image25.png"/><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3" Type="http://schemas.openxmlformats.org/officeDocument/2006/relationships/hyperlink" Target="http://www.google.be/url?sa=i&amp;rct=j&amp;q=&amp;esrc=s&amp;frm=1&amp;source=images&amp;cd=&amp;cad=rja&amp;uact=8&amp;docid=jN2ESQ2OBq4CtM&amp;tbnid=Jc3xQABXAk_XlM:&amp;ved=0CAUQjRw&amp;url=http://nationallearning.com.au/bob-selden-163/&amp;ei=k7QdU9O4LsrDtAaO54DgCQ&amp;bvm=bv.62578216,d.bGQ&amp;psig=AFQjCNEfy6vBVtyqon7qQNpYwdiLz2qsRw&amp;ust=1394542070648305" TargetMode="External"/><Relationship Id="rId7" Type="http://schemas.openxmlformats.org/officeDocument/2006/relationships/image" Target="../media/image28.png"/><Relationship Id="rId2" Type="http://schemas.openxmlformats.org/officeDocument/2006/relationships/notesSlide" Target="../notesSlides/notesSlide23.xml"/><Relationship Id="rId1" Type="http://schemas.openxmlformats.org/officeDocument/2006/relationships/slideLayout" Target="../slideLayouts/slideLayout18.xml"/><Relationship Id="rId6" Type="http://schemas.openxmlformats.org/officeDocument/2006/relationships/hyperlink" Target="http://www.google.be/url?sa=i&amp;rct=j&amp;q=&amp;esrc=s&amp;frm=1&amp;source=images&amp;cd=&amp;cad=rja&amp;uact=8&amp;docid=ZLFSvgnrUjts3M&amp;tbnid=DERc-eCLufsIzM:&amp;ved=0CAUQjRw&amp;url=http://www.docstoc.com/docs/24462466/Donkey---Stick-And-Carrot-Animation&amp;ei=37UdU6jqJoTHtQaCs4GwBg&amp;bvm=bv.62578216,d.bGQ&amp;psig=AFQjCNEZnh2ybEZXPIR8F5wPlS2DSnZR-Q&amp;ust=1394542292279437" TargetMode="External"/><Relationship Id="rId5" Type="http://schemas.openxmlformats.org/officeDocument/2006/relationships/image" Target="../media/image27.gif"/><Relationship Id="rId4" Type="http://schemas.openxmlformats.org/officeDocument/2006/relationships/image" Target="../media/image26.jpeg"/></Relationships>
</file>

<file path=ppt/slides/_rels/slide2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4.xml"/><Relationship Id="rId1" Type="http://schemas.openxmlformats.org/officeDocument/2006/relationships/slideLayout" Target="../slideLayouts/slideLayout18.xml"/><Relationship Id="rId4" Type="http://schemas.openxmlformats.org/officeDocument/2006/relationships/image" Target="../media/image29.png"/></Relationships>
</file>

<file path=ppt/slides/_rels/slide2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5.xml"/><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6.xml"/><Relationship Id="rId1" Type="http://schemas.openxmlformats.org/officeDocument/2006/relationships/slideLayout" Target="../slideLayouts/slideLayout13.xml"/><Relationship Id="rId4" Type="http://schemas.openxmlformats.org/officeDocument/2006/relationships/hyperlink" Target="http://www.iode.org/policy"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8" Type="http://schemas.openxmlformats.org/officeDocument/2006/relationships/image" Target="../media/image3.svg"/><Relationship Id="rId3" Type="http://schemas.openxmlformats.org/officeDocument/2006/relationships/image" Target="../media/image4.png"/><Relationship Id="rId7"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4.xml"/><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0.tiff"/></Relationships>
</file>

<file path=ppt/slides/_rels/slide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4F7EB26-4DF9-4A83-A760-28A717F4CDD0}"/>
              </a:ext>
            </a:extLst>
          </p:cNvPr>
          <p:cNvSpPr>
            <a:spLocks noGrp="1"/>
          </p:cNvSpPr>
          <p:nvPr>
            <p:ph type="title"/>
          </p:nvPr>
        </p:nvSpPr>
        <p:spPr/>
        <p:txBody>
          <a:bodyPr>
            <a:normAutofit fontScale="90000"/>
          </a:bodyPr>
          <a:lstStyle/>
          <a:p>
            <a:r>
              <a:rPr lang="en-CA" sz="6000" dirty="0"/>
              <a:t>URL </a:t>
            </a:r>
            <a:r>
              <a:rPr lang="en-CA" sz="6000" dirty="0" err="1"/>
              <a:t>d’IPT</a:t>
            </a:r>
            <a:r>
              <a:rPr lang="en-CA" sz="6000" dirty="0"/>
              <a:t> pour </a:t>
            </a:r>
            <a:r>
              <a:rPr lang="en-CA" sz="6000" dirty="0" err="1"/>
              <a:t>aujourd’hui</a:t>
            </a:r>
            <a:endParaRPr lang="en-CA" sz="6000" dirty="0"/>
          </a:p>
        </p:txBody>
      </p:sp>
      <p:sp>
        <p:nvSpPr>
          <p:cNvPr id="5" name="Content Placeholder 4">
            <a:extLst>
              <a:ext uri="{FF2B5EF4-FFF2-40B4-BE49-F238E27FC236}">
                <a16:creationId xmlns:a16="http://schemas.microsoft.com/office/drawing/2014/main" id="{4736A576-9734-4F4E-A6D2-6FA90A8B732E}"/>
              </a:ext>
            </a:extLst>
          </p:cNvPr>
          <p:cNvSpPr>
            <a:spLocks noGrp="1"/>
          </p:cNvSpPr>
          <p:nvPr>
            <p:ph sz="half" idx="1"/>
          </p:nvPr>
        </p:nvSpPr>
        <p:spPr/>
        <p:txBody>
          <a:bodyPr>
            <a:normAutofit fontScale="92500" lnSpcReduction="10000"/>
          </a:bodyPr>
          <a:lstStyle/>
          <a:p>
            <a:r>
              <a:rPr lang="en-CA" sz="3600" dirty="0"/>
              <a:t>Demo IPT:</a:t>
            </a:r>
            <a:endParaRPr lang="en-CA" dirty="0"/>
          </a:p>
          <a:p>
            <a:pPr marL="0" indent="0">
              <a:buNone/>
            </a:pPr>
            <a:r>
              <a:rPr lang="en-CA" sz="2000" dirty="0">
                <a:hlinkClick r:id="rId3"/>
              </a:rPr>
              <a:t>http://129.173.48.161:8080/ipt/</a:t>
            </a:r>
            <a:endParaRPr lang="en-CA" sz="2000" dirty="0"/>
          </a:p>
          <a:p>
            <a:pPr marL="0" indent="0">
              <a:buNone/>
            </a:pPr>
            <a:endParaRPr lang="en-CA" sz="2000" dirty="0"/>
          </a:p>
          <a:p>
            <a:pPr marL="0" indent="0">
              <a:buNone/>
            </a:pPr>
            <a:endParaRPr lang="en-CA" sz="2000" dirty="0"/>
          </a:p>
          <a:p>
            <a:pPr marL="0" indent="0">
              <a:buNone/>
            </a:pPr>
            <a:r>
              <a:rPr lang="fr-CA" sz="2000" dirty="0"/>
              <a:t>Tester temporairement l'IPT mis en place par OTN</a:t>
            </a:r>
          </a:p>
          <a:p>
            <a:pPr marL="0" indent="0">
              <a:buNone/>
            </a:pPr>
            <a:endParaRPr lang="fr-CA" sz="2000" dirty="0"/>
          </a:p>
          <a:p>
            <a:pPr marL="0" indent="0">
              <a:buNone/>
            </a:pPr>
            <a:r>
              <a:rPr lang="fr-CA" sz="2000" dirty="0"/>
              <a:t>Si vous êtes nouveau dans les IPT en général, créez et modifiez autant que vous le souhaitez sur celui-ci!</a:t>
            </a:r>
          </a:p>
          <a:p>
            <a:pPr marL="0" indent="0">
              <a:buNone/>
            </a:pPr>
            <a:endParaRPr lang="fr-CA" sz="2000" dirty="0"/>
          </a:p>
          <a:p>
            <a:pPr marL="0" indent="0">
              <a:buNone/>
            </a:pPr>
            <a:r>
              <a:rPr lang="fr-CA" sz="2000" dirty="0"/>
              <a:t>Le mot de passe est « workshop » pour la démo IPT</a:t>
            </a:r>
            <a:endParaRPr lang="en-CA" sz="2000" dirty="0"/>
          </a:p>
        </p:txBody>
      </p:sp>
      <p:sp>
        <p:nvSpPr>
          <p:cNvPr id="6" name="Content Placeholder 5">
            <a:extLst>
              <a:ext uri="{FF2B5EF4-FFF2-40B4-BE49-F238E27FC236}">
                <a16:creationId xmlns:a16="http://schemas.microsoft.com/office/drawing/2014/main" id="{64D28C8E-BD12-48F2-A471-D438FAA073BB}"/>
              </a:ext>
            </a:extLst>
          </p:cNvPr>
          <p:cNvSpPr>
            <a:spLocks noGrp="1"/>
          </p:cNvSpPr>
          <p:nvPr>
            <p:ph sz="half" idx="2"/>
          </p:nvPr>
        </p:nvSpPr>
        <p:spPr/>
        <p:txBody>
          <a:bodyPr>
            <a:normAutofit fontScale="92500" lnSpcReduction="10000"/>
          </a:bodyPr>
          <a:lstStyle/>
          <a:p>
            <a:r>
              <a:rPr lang="fr-CA" sz="3200" dirty="0"/>
              <a:t>OBIS Canada IPT</a:t>
            </a:r>
            <a:endParaRPr lang="fr-CA" dirty="0"/>
          </a:p>
          <a:p>
            <a:r>
              <a:rPr lang="fr-CA" dirty="0">
                <a:hlinkClick r:id="rId4"/>
              </a:rPr>
              <a:t>http://ipt.iobis.org/obiscanada/</a:t>
            </a:r>
            <a:endParaRPr lang="fr-CA" dirty="0"/>
          </a:p>
          <a:p>
            <a:endParaRPr lang="fr-CA" dirty="0"/>
          </a:p>
          <a:p>
            <a:endParaRPr lang="fr-CA" dirty="0"/>
          </a:p>
          <a:p>
            <a:pPr marL="0" indent="0">
              <a:buNone/>
            </a:pPr>
            <a:r>
              <a:rPr lang="fr-CA" dirty="0"/>
              <a:t>Le vrai IPT d’OBIS Canada!</a:t>
            </a:r>
          </a:p>
          <a:p>
            <a:pPr marL="0" indent="0">
              <a:buNone/>
            </a:pPr>
            <a:endParaRPr lang="fr-CA" dirty="0"/>
          </a:p>
          <a:p>
            <a:pPr marL="0" indent="0">
              <a:buNone/>
            </a:pPr>
            <a:r>
              <a:rPr lang="fr-CA" dirty="0"/>
              <a:t>Si vous savez déjà comment fonctionnent les IPT, utilisez celui-ci pour travailler sur les jeux de données que vous voulez cette semaine.</a:t>
            </a:r>
          </a:p>
          <a:p>
            <a:pPr marL="0" indent="0">
              <a:buNone/>
            </a:pPr>
            <a:endParaRPr lang="fr-CA" dirty="0"/>
          </a:p>
          <a:p>
            <a:pPr marL="0" indent="0">
              <a:buNone/>
            </a:pPr>
            <a:r>
              <a:rPr lang="fr-CA" dirty="0"/>
              <a:t>Commencer avec les métadonnées de « haut niveau »</a:t>
            </a:r>
          </a:p>
        </p:txBody>
      </p:sp>
    </p:spTree>
    <p:extLst>
      <p:ext uri="{BB962C8B-B14F-4D97-AF65-F5344CB8AC3E}">
        <p14:creationId xmlns:p14="http://schemas.microsoft.com/office/powerpoint/2010/main" val="21766848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E9EC25D-EB67-481E-A4A1-39A04FA67F28}"/>
              </a:ext>
            </a:extLst>
          </p:cNvPr>
          <p:cNvPicPr>
            <a:picLocks noChangeAspect="1"/>
          </p:cNvPicPr>
          <p:nvPr/>
        </p:nvPicPr>
        <p:blipFill rotWithShape="1">
          <a:blip r:embed="rId3">
            <a:alphaModFix amt="50000"/>
          </a:blip>
          <a:srcRect l="14726" r="14726" b="12504"/>
          <a:stretch/>
        </p:blipFill>
        <p:spPr>
          <a:xfrm>
            <a:off x="0" y="478327"/>
            <a:ext cx="9144000" cy="6379673"/>
          </a:xfrm>
          <a:prstGeom prst="rect">
            <a:avLst/>
          </a:prstGeom>
        </p:spPr>
      </p:pic>
      <p:sp>
        <p:nvSpPr>
          <p:cNvPr id="2" name="Title 1"/>
          <p:cNvSpPr>
            <a:spLocks noGrp="1"/>
          </p:cNvSpPr>
          <p:nvPr>
            <p:ph type="title"/>
          </p:nvPr>
        </p:nvSpPr>
        <p:spPr/>
        <p:txBody>
          <a:bodyPr/>
          <a:lstStyle/>
          <a:p>
            <a:r>
              <a:rPr lang="en-US" b="1" dirty="0" err="1"/>
              <a:t>Qu’est-ce</a:t>
            </a:r>
            <a:r>
              <a:rPr lang="en-US" b="1" dirty="0"/>
              <a:t> que </a:t>
            </a:r>
            <a:r>
              <a:rPr lang="en-US" b="1" dirty="0" err="1"/>
              <a:t>cela</a:t>
            </a:r>
            <a:r>
              <a:rPr lang="en-US" b="1" dirty="0"/>
              <a:t> </a:t>
            </a:r>
            <a:r>
              <a:rPr lang="en-US" b="1" dirty="0" err="1"/>
              <a:t>signifie</a:t>
            </a:r>
            <a:r>
              <a:rPr lang="en-US" b="1" dirty="0"/>
              <a:t> au </a:t>
            </a:r>
            <a:r>
              <a:rPr lang="en-US" b="1" dirty="0" err="1"/>
              <a:t>niveau</a:t>
            </a:r>
            <a:r>
              <a:rPr lang="en-US" b="1" dirty="0"/>
              <a:t> technique?</a:t>
            </a:r>
          </a:p>
        </p:txBody>
      </p:sp>
      <p:sp>
        <p:nvSpPr>
          <p:cNvPr id="3" name="Content Placeholder 2"/>
          <p:cNvSpPr>
            <a:spLocks noGrp="1"/>
          </p:cNvSpPr>
          <p:nvPr>
            <p:ph idx="1"/>
          </p:nvPr>
        </p:nvSpPr>
        <p:spPr/>
        <p:txBody>
          <a:bodyPr>
            <a:normAutofit/>
          </a:bodyPr>
          <a:lstStyle/>
          <a:p>
            <a:r>
              <a:rPr lang="fr-CA" dirty="0"/>
              <a:t>Fournir des jeux de données variés dans un format normalisé afin qu’ils puissent être moissonnés par </a:t>
            </a:r>
            <a:r>
              <a:rPr lang="fr-CA" dirty="0" err="1"/>
              <a:t>iOBIS</a:t>
            </a:r>
            <a:r>
              <a:rPr lang="fr-CA" dirty="0"/>
              <a:t> (format d’archivage du Darwin </a:t>
            </a:r>
            <a:r>
              <a:rPr lang="fr-CA" dirty="0" err="1"/>
              <a:t>Core</a:t>
            </a:r>
            <a:r>
              <a:rPr lang="fr-CA" dirty="0"/>
              <a:t>)</a:t>
            </a:r>
          </a:p>
          <a:p>
            <a:endParaRPr lang="fr-CA" dirty="0"/>
          </a:p>
          <a:p>
            <a:r>
              <a:rPr lang="fr-CA" dirty="0"/>
              <a:t>Avoir des données et des métadonnées complètes et de qualité pour chaque jeu de données</a:t>
            </a:r>
          </a:p>
          <a:p>
            <a:endParaRPr lang="fr-CA" dirty="0"/>
          </a:p>
          <a:p>
            <a:r>
              <a:rPr lang="fr-CA" dirty="0"/>
              <a:t>Des mises à jour fréquentes aux jeux de données lorsque possible</a:t>
            </a:r>
          </a:p>
          <a:p>
            <a:endParaRPr lang="fr-CA" dirty="0"/>
          </a:p>
          <a:p>
            <a:r>
              <a:rPr lang="fr-CA" dirty="0"/>
              <a:t>Serveur IPT pour les jeux de données (ou utilisation des serveurs IPT d’</a:t>
            </a:r>
            <a:r>
              <a:rPr lang="fr-CA" dirty="0" err="1"/>
              <a:t>iOBIS</a:t>
            </a:r>
            <a:r>
              <a:rPr lang="fr-CA" dirty="0"/>
              <a:t> pour téléverser des jeux de données)</a:t>
            </a:r>
          </a:p>
          <a:p>
            <a:endParaRPr lang="fr-CA" dirty="0"/>
          </a:p>
          <a:p>
            <a:endParaRPr lang="fr-CA" dirty="0"/>
          </a:p>
        </p:txBody>
      </p:sp>
    </p:spTree>
    <p:extLst>
      <p:ext uri="{BB962C8B-B14F-4D97-AF65-F5344CB8AC3E}">
        <p14:creationId xmlns:p14="http://schemas.microsoft.com/office/powerpoint/2010/main" val="33301502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97D29A7B-2DCF-442B-AFBF-941E2B95CCCA}"/>
              </a:ext>
            </a:extLst>
          </p:cNvPr>
          <p:cNvPicPr>
            <a:picLocks noChangeAspect="1"/>
          </p:cNvPicPr>
          <p:nvPr/>
        </p:nvPicPr>
        <p:blipFill rotWithShape="1">
          <a:blip r:embed="rId3">
            <a:alphaModFix amt="50000"/>
          </a:blip>
          <a:srcRect l="14726" r="14726" b="12504"/>
          <a:stretch/>
        </p:blipFill>
        <p:spPr>
          <a:xfrm>
            <a:off x="0" y="478327"/>
            <a:ext cx="9144000" cy="6379673"/>
          </a:xfrm>
          <a:prstGeom prst="rect">
            <a:avLst/>
          </a:prstGeom>
        </p:spPr>
      </p:pic>
      <p:pic>
        <p:nvPicPr>
          <p:cNvPr id="1026" name="Picture 2">
            <a:extLst>
              <a:ext uri="{FF2B5EF4-FFF2-40B4-BE49-F238E27FC236}">
                <a16:creationId xmlns:a16="http://schemas.microsoft.com/office/drawing/2014/main" id="{E90EE284-38B9-4E84-A44A-379B881414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48106" y="-963488"/>
            <a:ext cx="3068960" cy="3068960"/>
          </a:xfrm>
          <a:prstGeom prst="rect">
            <a:avLst/>
          </a:prstGeom>
          <a:noFill/>
          <a:extLst>
            <a:ext uri="{909E8E84-426E-40DD-AFC4-6F175D3DCCD1}">
              <a14:hiddenFill xmlns:a14="http://schemas.microsoft.com/office/drawing/2010/main">
                <a:solidFill>
                  <a:srgbClr val="FFFFFF"/>
                </a:solidFill>
              </a14:hiddenFill>
            </a:ext>
          </a:extLst>
        </p:spPr>
      </p:pic>
      <p:pic>
        <p:nvPicPr>
          <p:cNvPr id="6" name="Graphic 5">
            <a:extLst>
              <a:ext uri="{FF2B5EF4-FFF2-40B4-BE49-F238E27FC236}">
                <a16:creationId xmlns:a16="http://schemas.microsoft.com/office/drawing/2014/main" id="{1EFD8AD5-A887-4ACC-B27E-7DB45FD84E09}"/>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t="1" b="33334"/>
          <a:stretch/>
        </p:blipFill>
        <p:spPr>
          <a:xfrm>
            <a:off x="251521" y="174948"/>
            <a:ext cx="1896585" cy="720000"/>
          </a:xfrm>
          <a:prstGeom prst="rect">
            <a:avLst/>
          </a:prstGeom>
        </p:spPr>
      </p:pic>
      <p:sp>
        <p:nvSpPr>
          <p:cNvPr id="18" name="TextBox 17">
            <a:extLst>
              <a:ext uri="{FF2B5EF4-FFF2-40B4-BE49-F238E27FC236}">
                <a16:creationId xmlns:a16="http://schemas.microsoft.com/office/drawing/2014/main" id="{1F9CE254-8B3D-454F-B3BB-19E62B45DEA6}"/>
              </a:ext>
            </a:extLst>
          </p:cNvPr>
          <p:cNvSpPr txBox="1"/>
          <p:nvPr/>
        </p:nvSpPr>
        <p:spPr>
          <a:xfrm>
            <a:off x="5364088" y="309382"/>
            <a:ext cx="4572000" cy="523220"/>
          </a:xfrm>
          <a:prstGeom prst="rect">
            <a:avLst/>
          </a:prstGeom>
          <a:noFill/>
        </p:spPr>
        <p:txBody>
          <a:bodyPr wrap="square">
            <a:spAutoFit/>
          </a:bodyPr>
          <a:lstStyle/>
          <a:p>
            <a:r>
              <a:rPr lang="en-CA" sz="2800" dirty="0">
                <a:hlinkClick r:id="rId7"/>
              </a:rPr>
              <a:t>https://bit.ly/2YNXUrR</a:t>
            </a:r>
            <a:endParaRPr lang="en-CA" sz="2800" dirty="0"/>
          </a:p>
        </p:txBody>
      </p:sp>
      <p:sp>
        <p:nvSpPr>
          <p:cNvPr id="20" name="TextBox 19">
            <a:extLst>
              <a:ext uri="{FF2B5EF4-FFF2-40B4-BE49-F238E27FC236}">
                <a16:creationId xmlns:a16="http://schemas.microsoft.com/office/drawing/2014/main" id="{09AA8823-BF47-480E-A8EE-D338801F158A}"/>
              </a:ext>
            </a:extLst>
          </p:cNvPr>
          <p:cNvSpPr txBox="1"/>
          <p:nvPr/>
        </p:nvSpPr>
        <p:spPr>
          <a:xfrm>
            <a:off x="286760" y="1443678"/>
            <a:ext cx="8570479" cy="3139321"/>
          </a:xfrm>
          <a:prstGeom prst="rect">
            <a:avLst/>
          </a:prstGeom>
          <a:noFill/>
        </p:spPr>
        <p:txBody>
          <a:bodyPr wrap="square">
            <a:spAutoFit/>
          </a:bodyPr>
          <a:lstStyle/>
          <a:p>
            <a:pPr marL="342900" indent="-342900">
              <a:buFont typeface="Arial" panose="020B0604020202020204" pitchFamily="34" charset="0"/>
              <a:buChar char="•"/>
            </a:pPr>
            <a:r>
              <a:rPr lang="fr-CA" sz="2200" dirty="0">
                <a:latin typeface="+mn-lt"/>
              </a:rPr>
              <a:t>« OBIS Canada » est le nœud régional d’OBIS et, conjointement au nœud thématique OBIS d’OTN, représente la contribution canadienne à cette initiative globale.</a:t>
            </a:r>
          </a:p>
          <a:p>
            <a:endParaRPr lang="fr-CA" sz="2200" dirty="0">
              <a:latin typeface="+mn-lt"/>
            </a:endParaRPr>
          </a:p>
          <a:p>
            <a:pPr marL="342900" indent="-342900">
              <a:buFont typeface="Arial" panose="020B0604020202020204" pitchFamily="34" charset="0"/>
              <a:buChar char="•"/>
            </a:pPr>
            <a:r>
              <a:rPr lang="fr-CA" sz="2200" dirty="0">
                <a:latin typeface="+mn-lt"/>
              </a:rPr>
              <a:t>Pêches et Océans Canada (MPO) supporte OBIS en administrant les nœuds OBIS au Canada et en fournissant des jeux de données.</a:t>
            </a:r>
          </a:p>
          <a:p>
            <a:pPr marL="342900" indent="-342900">
              <a:buFont typeface="Arial" panose="020B0604020202020204" pitchFamily="34" charset="0"/>
              <a:buChar char="•"/>
            </a:pPr>
            <a:endParaRPr lang="fr-CA" sz="2200" dirty="0">
              <a:latin typeface="+mn-lt"/>
            </a:endParaRPr>
          </a:p>
          <a:p>
            <a:pPr marL="342900" indent="-342900">
              <a:buFont typeface="Arial" panose="020B0604020202020204" pitchFamily="34" charset="0"/>
              <a:buChar char="•"/>
            </a:pPr>
            <a:r>
              <a:rPr lang="fr-CA" sz="2200" b="0" i="0" dirty="0">
                <a:effectLst/>
                <a:latin typeface="+mn-lt"/>
              </a:rPr>
              <a:t>En 2010, OBIS Canada a été reconnu à titre d’activité nationale par le Comité national de gestion des données de Pêches et Océans Canada</a:t>
            </a:r>
            <a:endParaRPr lang="fr-CA" sz="2200" dirty="0">
              <a:latin typeface="+mn-lt"/>
            </a:endParaRPr>
          </a:p>
        </p:txBody>
      </p:sp>
    </p:spTree>
    <p:extLst>
      <p:ext uri="{BB962C8B-B14F-4D97-AF65-F5344CB8AC3E}">
        <p14:creationId xmlns:p14="http://schemas.microsoft.com/office/powerpoint/2010/main" val="3098090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AD1C95B4-A662-4D42-B544-B1D4338C9A48}"/>
              </a:ext>
            </a:extLst>
          </p:cNvPr>
          <p:cNvPicPr>
            <a:picLocks noChangeAspect="1"/>
          </p:cNvPicPr>
          <p:nvPr/>
        </p:nvPicPr>
        <p:blipFill rotWithShape="1">
          <a:blip r:embed="rId3">
            <a:alphaModFix amt="50000"/>
          </a:blip>
          <a:srcRect l="14726" r="14726" b="12504"/>
          <a:stretch/>
        </p:blipFill>
        <p:spPr>
          <a:xfrm>
            <a:off x="0" y="478327"/>
            <a:ext cx="9144000" cy="6379673"/>
          </a:xfrm>
          <a:prstGeom prst="rect">
            <a:avLst/>
          </a:prstGeom>
        </p:spPr>
      </p:pic>
      <p:sp>
        <p:nvSpPr>
          <p:cNvPr id="3" name="Content Placeholder 2">
            <a:extLst>
              <a:ext uri="{FF2B5EF4-FFF2-40B4-BE49-F238E27FC236}">
                <a16:creationId xmlns:a16="http://schemas.microsoft.com/office/drawing/2014/main" id="{9B0B7543-5757-4075-9126-F90E3175601F}"/>
              </a:ext>
            </a:extLst>
          </p:cNvPr>
          <p:cNvSpPr>
            <a:spLocks noGrp="1"/>
          </p:cNvSpPr>
          <p:nvPr>
            <p:ph idx="1"/>
          </p:nvPr>
        </p:nvSpPr>
        <p:spPr/>
        <p:txBody>
          <a:bodyPr/>
          <a:lstStyle/>
          <a:p>
            <a:endParaRPr lang="en-CA" dirty="0"/>
          </a:p>
        </p:txBody>
      </p:sp>
      <p:pic>
        <p:nvPicPr>
          <p:cNvPr id="1026" name="Picture 2">
            <a:extLst>
              <a:ext uri="{FF2B5EF4-FFF2-40B4-BE49-F238E27FC236}">
                <a16:creationId xmlns:a16="http://schemas.microsoft.com/office/drawing/2014/main" id="{E90EE284-38B9-4E84-A44A-379B881414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48106" y="-963488"/>
            <a:ext cx="3068960" cy="3068960"/>
          </a:xfrm>
          <a:prstGeom prst="rect">
            <a:avLst/>
          </a:prstGeom>
          <a:noFill/>
          <a:extLst>
            <a:ext uri="{909E8E84-426E-40DD-AFC4-6F175D3DCCD1}">
              <a14:hiddenFill xmlns:a14="http://schemas.microsoft.com/office/drawing/2010/main">
                <a:solidFill>
                  <a:srgbClr val="FFFFFF"/>
                </a:solidFill>
              </a14:hiddenFill>
            </a:ext>
          </a:extLst>
        </p:spPr>
      </p:pic>
      <p:pic>
        <p:nvPicPr>
          <p:cNvPr id="6" name="Graphic 5">
            <a:extLst>
              <a:ext uri="{FF2B5EF4-FFF2-40B4-BE49-F238E27FC236}">
                <a16:creationId xmlns:a16="http://schemas.microsoft.com/office/drawing/2014/main" id="{1EFD8AD5-A887-4ACC-B27E-7DB45FD84E09}"/>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t="1" b="33334"/>
          <a:stretch/>
        </p:blipFill>
        <p:spPr>
          <a:xfrm>
            <a:off x="251521" y="174948"/>
            <a:ext cx="1896585" cy="720000"/>
          </a:xfrm>
          <a:prstGeom prst="rect">
            <a:avLst/>
          </a:prstGeom>
        </p:spPr>
      </p:pic>
      <p:pic>
        <p:nvPicPr>
          <p:cNvPr id="7" name="Picture 6">
            <a:extLst>
              <a:ext uri="{FF2B5EF4-FFF2-40B4-BE49-F238E27FC236}">
                <a16:creationId xmlns:a16="http://schemas.microsoft.com/office/drawing/2014/main" id="{4541967B-446A-48E8-B4EF-7829B3BEE65F}"/>
              </a:ext>
            </a:extLst>
          </p:cNvPr>
          <p:cNvPicPr>
            <a:picLocks noChangeAspect="1"/>
          </p:cNvPicPr>
          <p:nvPr/>
        </p:nvPicPr>
        <p:blipFill rotWithShape="1">
          <a:blip r:embed="rId7"/>
          <a:srcRect t="8551"/>
          <a:stretch/>
        </p:blipFill>
        <p:spPr>
          <a:xfrm>
            <a:off x="0" y="1013424"/>
            <a:ext cx="9144000" cy="3881161"/>
          </a:xfrm>
          <a:prstGeom prst="rect">
            <a:avLst/>
          </a:prstGeom>
        </p:spPr>
      </p:pic>
      <p:pic>
        <p:nvPicPr>
          <p:cNvPr id="9" name="Picture 8">
            <a:extLst>
              <a:ext uri="{FF2B5EF4-FFF2-40B4-BE49-F238E27FC236}">
                <a16:creationId xmlns:a16="http://schemas.microsoft.com/office/drawing/2014/main" id="{584DE971-5585-4279-8DDD-9F7D6A9746D5}"/>
              </a:ext>
            </a:extLst>
          </p:cNvPr>
          <p:cNvPicPr>
            <a:picLocks noChangeAspect="1"/>
          </p:cNvPicPr>
          <p:nvPr/>
        </p:nvPicPr>
        <p:blipFill>
          <a:blip r:embed="rId8"/>
          <a:stretch>
            <a:fillRect/>
          </a:stretch>
        </p:blipFill>
        <p:spPr>
          <a:xfrm>
            <a:off x="1" y="4812514"/>
            <a:ext cx="3347864" cy="1952258"/>
          </a:xfrm>
          <a:prstGeom prst="rect">
            <a:avLst/>
          </a:prstGeom>
        </p:spPr>
      </p:pic>
      <p:pic>
        <p:nvPicPr>
          <p:cNvPr id="13" name="Picture 12">
            <a:extLst>
              <a:ext uri="{FF2B5EF4-FFF2-40B4-BE49-F238E27FC236}">
                <a16:creationId xmlns:a16="http://schemas.microsoft.com/office/drawing/2014/main" id="{553D14BA-2F9D-4141-AF59-3DBDEEF27CA7}"/>
              </a:ext>
            </a:extLst>
          </p:cNvPr>
          <p:cNvPicPr>
            <a:picLocks noChangeAspect="1"/>
          </p:cNvPicPr>
          <p:nvPr/>
        </p:nvPicPr>
        <p:blipFill>
          <a:blip r:embed="rId9"/>
          <a:stretch>
            <a:fillRect/>
          </a:stretch>
        </p:blipFill>
        <p:spPr>
          <a:xfrm>
            <a:off x="3347865" y="4826970"/>
            <a:ext cx="3347864" cy="1943666"/>
          </a:xfrm>
          <a:prstGeom prst="rect">
            <a:avLst/>
          </a:prstGeom>
        </p:spPr>
      </p:pic>
      <p:pic>
        <p:nvPicPr>
          <p:cNvPr id="15" name="Picture 14">
            <a:extLst>
              <a:ext uri="{FF2B5EF4-FFF2-40B4-BE49-F238E27FC236}">
                <a16:creationId xmlns:a16="http://schemas.microsoft.com/office/drawing/2014/main" id="{470265FB-8A04-4AAC-A105-7BD78862C573}"/>
              </a:ext>
            </a:extLst>
          </p:cNvPr>
          <p:cNvPicPr>
            <a:picLocks noChangeAspect="1"/>
          </p:cNvPicPr>
          <p:nvPr/>
        </p:nvPicPr>
        <p:blipFill>
          <a:blip r:embed="rId10"/>
          <a:stretch>
            <a:fillRect/>
          </a:stretch>
        </p:blipFill>
        <p:spPr>
          <a:xfrm>
            <a:off x="6743355" y="4826970"/>
            <a:ext cx="2086320" cy="1964248"/>
          </a:xfrm>
          <a:prstGeom prst="rect">
            <a:avLst/>
          </a:prstGeom>
        </p:spPr>
      </p:pic>
      <p:sp>
        <p:nvSpPr>
          <p:cNvPr id="18" name="TextBox 17">
            <a:extLst>
              <a:ext uri="{FF2B5EF4-FFF2-40B4-BE49-F238E27FC236}">
                <a16:creationId xmlns:a16="http://schemas.microsoft.com/office/drawing/2014/main" id="{1F9CE254-8B3D-454F-B3BB-19E62B45DEA6}"/>
              </a:ext>
            </a:extLst>
          </p:cNvPr>
          <p:cNvSpPr txBox="1"/>
          <p:nvPr/>
        </p:nvSpPr>
        <p:spPr>
          <a:xfrm>
            <a:off x="5364088" y="309382"/>
            <a:ext cx="4572000" cy="523220"/>
          </a:xfrm>
          <a:prstGeom prst="rect">
            <a:avLst/>
          </a:prstGeom>
          <a:noFill/>
        </p:spPr>
        <p:txBody>
          <a:bodyPr wrap="square">
            <a:spAutoFit/>
          </a:bodyPr>
          <a:lstStyle/>
          <a:p>
            <a:r>
              <a:rPr lang="en-CA" sz="2800" dirty="0">
                <a:hlinkClick r:id="rId11"/>
              </a:rPr>
              <a:t>https://bit.ly/2YNXUrR</a:t>
            </a:r>
            <a:endParaRPr lang="en-CA" sz="2800" dirty="0"/>
          </a:p>
        </p:txBody>
      </p:sp>
    </p:spTree>
    <p:extLst>
      <p:ext uri="{BB962C8B-B14F-4D97-AF65-F5344CB8AC3E}">
        <p14:creationId xmlns:p14="http://schemas.microsoft.com/office/powerpoint/2010/main" val="2315282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F0556699-A6B4-4981-809A-50602B0F8FE5}"/>
              </a:ext>
            </a:extLst>
          </p:cNvPr>
          <p:cNvPicPr>
            <a:picLocks noChangeAspect="1"/>
          </p:cNvPicPr>
          <p:nvPr/>
        </p:nvPicPr>
        <p:blipFill rotWithShape="1">
          <a:blip r:embed="rId3">
            <a:alphaModFix amt="50000"/>
          </a:blip>
          <a:srcRect l="14726" r="14726" b="12504"/>
          <a:stretch/>
        </p:blipFill>
        <p:spPr>
          <a:xfrm>
            <a:off x="0" y="478327"/>
            <a:ext cx="9144000" cy="6379673"/>
          </a:xfrm>
          <a:prstGeom prst="rect">
            <a:avLst/>
          </a:prstGeom>
        </p:spPr>
      </p:pic>
      <p:pic>
        <p:nvPicPr>
          <p:cNvPr id="1026" name="Picture 2">
            <a:extLst>
              <a:ext uri="{FF2B5EF4-FFF2-40B4-BE49-F238E27FC236}">
                <a16:creationId xmlns:a16="http://schemas.microsoft.com/office/drawing/2014/main" id="{E90EE284-38B9-4E84-A44A-379B881414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48106" y="-963488"/>
            <a:ext cx="3068960" cy="3068960"/>
          </a:xfrm>
          <a:prstGeom prst="rect">
            <a:avLst/>
          </a:prstGeom>
          <a:noFill/>
          <a:extLst>
            <a:ext uri="{909E8E84-426E-40DD-AFC4-6F175D3DCCD1}">
              <a14:hiddenFill xmlns:a14="http://schemas.microsoft.com/office/drawing/2010/main">
                <a:solidFill>
                  <a:srgbClr val="FFFFFF"/>
                </a:solidFill>
              </a14:hiddenFill>
            </a:ext>
          </a:extLst>
        </p:spPr>
      </p:pic>
      <p:pic>
        <p:nvPicPr>
          <p:cNvPr id="6" name="Graphic 5">
            <a:extLst>
              <a:ext uri="{FF2B5EF4-FFF2-40B4-BE49-F238E27FC236}">
                <a16:creationId xmlns:a16="http://schemas.microsoft.com/office/drawing/2014/main" id="{1EFD8AD5-A887-4ACC-B27E-7DB45FD84E09}"/>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t="1" b="33334"/>
          <a:stretch/>
        </p:blipFill>
        <p:spPr>
          <a:xfrm>
            <a:off x="251521" y="174948"/>
            <a:ext cx="1896585" cy="720000"/>
          </a:xfrm>
          <a:prstGeom prst="rect">
            <a:avLst/>
          </a:prstGeom>
        </p:spPr>
      </p:pic>
      <p:sp>
        <p:nvSpPr>
          <p:cNvPr id="18" name="TextBox 17">
            <a:extLst>
              <a:ext uri="{FF2B5EF4-FFF2-40B4-BE49-F238E27FC236}">
                <a16:creationId xmlns:a16="http://schemas.microsoft.com/office/drawing/2014/main" id="{1F9CE254-8B3D-454F-B3BB-19E62B45DEA6}"/>
              </a:ext>
            </a:extLst>
          </p:cNvPr>
          <p:cNvSpPr txBox="1"/>
          <p:nvPr/>
        </p:nvSpPr>
        <p:spPr>
          <a:xfrm>
            <a:off x="5364088" y="309382"/>
            <a:ext cx="4572000" cy="523220"/>
          </a:xfrm>
          <a:prstGeom prst="rect">
            <a:avLst/>
          </a:prstGeom>
          <a:noFill/>
        </p:spPr>
        <p:txBody>
          <a:bodyPr wrap="square">
            <a:spAutoFit/>
          </a:bodyPr>
          <a:lstStyle/>
          <a:p>
            <a:r>
              <a:rPr lang="en-CA" sz="2800" dirty="0">
                <a:hlinkClick r:id="rId7"/>
              </a:rPr>
              <a:t>https://bit.ly/2YNXUrR</a:t>
            </a:r>
            <a:endParaRPr lang="en-CA" sz="2800" dirty="0"/>
          </a:p>
        </p:txBody>
      </p:sp>
      <p:sp>
        <p:nvSpPr>
          <p:cNvPr id="2" name="AutoShape 2">
            <a:extLst>
              <a:ext uri="{FF2B5EF4-FFF2-40B4-BE49-F238E27FC236}">
                <a16:creationId xmlns:a16="http://schemas.microsoft.com/office/drawing/2014/main" id="{6F216D24-B068-42A1-B10D-B4ADA14CFFA2}"/>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sp>
        <p:nvSpPr>
          <p:cNvPr id="5" name="AutoShape 6">
            <a:extLst>
              <a:ext uri="{FF2B5EF4-FFF2-40B4-BE49-F238E27FC236}">
                <a16:creationId xmlns:a16="http://schemas.microsoft.com/office/drawing/2014/main" id="{44D5BD30-2282-43A8-BF7D-B341192E4AD0}"/>
              </a:ext>
            </a:extLst>
          </p:cNvPr>
          <p:cNvSpPr>
            <a:spLocks noChangeAspect="1" noChangeArrowheads="1"/>
          </p:cNvSpPr>
          <p:nvPr/>
        </p:nvSpPr>
        <p:spPr bwMode="auto">
          <a:xfrm>
            <a:off x="4572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pic>
        <p:nvPicPr>
          <p:cNvPr id="8" name="Picture 7">
            <a:extLst>
              <a:ext uri="{FF2B5EF4-FFF2-40B4-BE49-F238E27FC236}">
                <a16:creationId xmlns:a16="http://schemas.microsoft.com/office/drawing/2014/main" id="{417469A3-A8E5-4B51-9219-8CEBA8AE46C5}"/>
              </a:ext>
            </a:extLst>
          </p:cNvPr>
          <p:cNvPicPr>
            <a:picLocks noChangeAspect="1"/>
          </p:cNvPicPr>
          <p:nvPr/>
        </p:nvPicPr>
        <p:blipFill>
          <a:blip r:embed="rId8"/>
          <a:stretch>
            <a:fillRect/>
          </a:stretch>
        </p:blipFill>
        <p:spPr>
          <a:xfrm>
            <a:off x="0" y="1761035"/>
            <a:ext cx="9144000" cy="4843463"/>
          </a:xfrm>
          <a:prstGeom prst="rect">
            <a:avLst/>
          </a:prstGeom>
        </p:spPr>
      </p:pic>
      <p:sp>
        <p:nvSpPr>
          <p:cNvPr id="10" name="TextBox 9">
            <a:extLst>
              <a:ext uri="{FF2B5EF4-FFF2-40B4-BE49-F238E27FC236}">
                <a16:creationId xmlns:a16="http://schemas.microsoft.com/office/drawing/2014/main" id="{4B263D13-549A-4007-B850-1AFD28586F00}"/>
              </a:ext>
            </a:extLst>
          </p:cNvPr>
          <p:cNvSpPr txBox="1"/>
          <p:nvPr/>
        </p:nvSpPr>
        <p:spPr>
          <a:xfrm>
            <a:off x="705511" y="1299370"/>
            <a:ext cx="6003567" cy="461665"/>
          </a:xfrm>
          <a:prstGeom prst="rect">
            <a:avLst/>
          </a:prstGeom>
          <a:noFill/>
        </p:spPr>
        <p:txBody>
          <a:bodyPr wrap="none" rtlCol="0">
            <a:spAutoFit/>
          </a:bodyPr>
          <a:lstStyle/>
          <a:p>
            <a:r>
              <a:rPr lang="fr-CA" dirty="0"/>
              <a:t>Institutions qui contribuent à OBIS Canada</a:t>
            </a:r>
          </a:p>
        </p:txBody>
      </p:sp>
    </p:spTree>
    <p:extLst>
      <p:ext uri="{BB962C8B-B14F-4D97-AF65-F5344CB8AC3E}">
        <p14:creationId xmlns:p14="http://schemas.microsoft.com/office/powerpoint/2010/main" val="38464793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48D22FA5-8F67-4BE5-94A1-57220CB50122}"/>
              </a:ext>
            </a:extLst>
          </p:cNvPr>
          <p:cNvPicPr>
            <a:picLocks noChangeAspect="1"/>
          </p:cNvPicPr>
          <p:nvPr/>
        </p:nvPicPr>
        <p:blipFill rotWithShape="1">
          <a:blip r:embed="rId3">
            <a:alphaModFix amt="50000"/>
          </a:blip>
          <a:srcRect l="14726" r="14726" b="12504"/>
          <a:stretch/>
        </p:blipFill>
        <p:spPr>
          <a:xfrm>
            <a:off x="0" y="478327"/>
            <a:ext cx="9144000" cy="6379673"/>
          </a:xfrm>
          <a:prstGeom prst="rect">
            <a:avLst/>
          </a:prstGeom>
        </p:spPr>
      </p:pic>
      <p:pic>
        <p:nvPicPr>
          <p:cNvPr id="1026" name="Picture 2">
            <a:extLst>
              <a:ext uri="{FF2B5EF4-FFF2-40B4-BE49-F238E27FC236}">
                <a16:creationId xmlns:a16="http://schemas.microsoft.com/office/drawing/2014/main" id="{E90EE284-38B9-4E84-A44A-379B881414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48106" y="-963488"/>
            <a:ext cx="3068960" cy="3068960"/>
          </a:xfrm>
          <a:prstGeom prst="rect">
            <a:avLst/>
          </a:prstGeom>
          <a:noFill/>
          <a:extLst>
            <a:ext uri="{909E8E84-426E-40DD-AFC4-6F175D3DCCD1}">
              <a14:hiddenFill xmlns:a14="http://schemas.microsoft.com/office/drawing/2010/main">
                <a:solidFill>
                  <a:srgbClr val="FFFFFF"/>
                </a:solidFill>
              </a14:hiddenFill>
            </a:ext>
          </a:extLst>
        </p:spPr>
      </p:pic>
      <p:pic>
        <p:nvPicPr>
          <p:cNvPr id="6" name="Graphic 5">
            <a:extLst>
              <a:ext uri="{FF2B5EF4-FFF2-40B4-BE49-F238E27FC236}">
                <a16:creationId xmlns:a16="http://schemas.microsoft.com/office/drawing/2014/main" id="{1EFD8AD5-A887-4ACC-B27E-7DB45FD84E09}"/>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t="1" b="33334"/>
          <a:stretch/>
        </p:blipFill>
        <p:spPr>
          <a:xfrm>
            <a:off x="251521" y="174948"/>
            <a:ext cx="1896585" cy="720000"/>
          </a:xfrm>
          <a:prstGeom prst="rect">
            <a:avLst/>
          </a:prstGeom>
        </p:spPr>
      </p:pic>
      <p:sp>
        <p:nvSpPr>
          <p:cNvPr id="18" name="TextBox 17">
            <a:extLst>
              <a:ext uri="{FF2B5EF4-FFF2-40B4-BE49-F238E27FC236}">
                <a16:creationId xmlns:a16="http://schemas.microsoft.com/office/drawing/2014/main" id="{1F9CE254-8B3D-454F-B3BB-19E62B45DEA6}"/>
              </a:ext>
            </a:extLst>
          </p:cNvPr>
          <p:cNvSpPr txBox="1"/>
          <p:nvPr/>
        </p:nvSpPr>
        <p:spPr>
          <a:xfrm>
            <a:off x="5364088" y="370937"/>
            <a:ext cx="4719022" cy="400110"/>
          </a:xfrm>
          <a:prstGeom prst="rect">
            <a:avLst/>
          </a:prstGeom>
          <a:noFill/>
        </p:spPr>
        <p:txBody>
          <a:bodyPr wrap="square">
            <a:spAutoFit/>
          </a:bodyPr>
          <a:lstStyle/>
          <a:p>
            <a:r>
              <a:rPr lang="en-CA" sz="2000" dirty="0"/>
              <a:t>http://ipt.iobis.org/obiscanada/</a:t>
            </a:r>
          </a:p>
        </p:txBody>
      </p:sp>
      <p:sp>
        <p:nvSpPr>
          <p:cNvPr id="2" name="AutoShape 2">
            <a:extLst>
              <a:ext uri="{FF2B5EF4-FFF2-40B4-BE49-F238E27FC236}">
                <a16:creationId xmlns:a16="http://schemas.microsoft.com/office/drawing/2014/main" id="{6F216D24-B068-42A1-B10D-B4ADA14CFFA2}"/>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sp>
        <p:nvSpPr>
          <p:cNvPr id="5" name="AutoShape 6">
            <a:extLst>
              <a:ext uri="{FF2B5EF4-FFF2-40B4-BE49-F238E27FC236}">
                <a16:creationId xmlns:a16="http://schemas.microsoft.com/office/drawing/2014/main" id="{44D5BD30-2282-43A8-BF7D-B341192E4AD0}"/>
              </a:ext>
            </a:extLst>
          </p:cNvPr>
          <p:cNvSpPr>
            <a:spLocks noChangeAspect="1" noChangeArrowheads="1"/>
          </p:cNvSpPr>
          <p:nvPr/>
        </p:nvSpPr>
        <p:spPr bwMode="auto">
          <a:xfrm>
            <a:off x="4572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pic>
        <p:nvPicPr>
          <p:cNvPr id="4" name="Picture 3">
            <a:extLst>
              <a:ext uri="{FF2B5EF4-FFF2-40B4-BE49-F238E27FC236}">
                <a16:creationId xmlns:a16="http://schemas.microsoft.com/office/drawing/2014/main" id="{63293938-FB28-4BBE-AA86-C5C350C1759A}"/>
              </a:ext>
            </a:extLst>
          </p:cNvPr>
          <p:cNvPicPr>
            <a:picLocks noChangeAspect="1"/>
          </p:cNvPicPr>
          <p:nvPr/>
        </p:nvPicPr>
        <p:blipFill>
          <a:blip r:embed="rId7"/>
          <a:stretch>
            <a:fillRect/>
          </a:stretch>
        </p:blipFill>
        <p:spPr>
          <a:xfrm>
            <a:off x="-4336" y="1268760"/>
            <a:ext cx="9144000" cy="6193837"/>
          </a:xfrm>
          <a:prstGeom prst="rect">
            <a:avLst/>
          </a:prstGeom>
        </p:spPr>
      </p:pic>
      <p:sp>
        <p:nvSpPr>
          <p:cNvPr id="7" name="Oval 6">
            <a:extLst>
              <a:ext uri="{FF2B5EF4-FFF2-40B4-BE49-F238E27FC236}">
                <a16:creationId xmlns:a16="http://schemas.microsoft.com/office/drawing/2014/main" id="{E2370663-8AE1-42C7-ACAA-0E5342675C5E}"/>
              </a:ext>
            </a:extLst>
          </p:cNvPr>
          <p:cNvSpPr/>
          <p:nvPr/>
        </p:nvSpPr>
        <p:spPr>
          <a:xfrm>
            <a:off x="5580112" y="980728"/>
            <a:ext cx="3816424" cy="1124744"/>
          </a:xfrm>
          <a:prstGeom prst="ellipse">
            <a:avLst/>
          </a:prstGeom>
          <a:noFill/>
          <a:ln w="38100">
            <a:solidFill>
              <a:srgbClr val="92D05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CA"/>
          </a:p>
        </p:txBody>
      </p:sp>
      <p:pic>
        <p:nvPicPr>
          <p:cNvPr id="11" name="Picture 10">
            <a:extLst>
              <a:ext uri="{FF2B5EF4-FFF2-40B4-BE49-F238E27FC236}">
                <a16:creationId xmlns:a16="http://schemas.microsoft.com/office/drawing/2014/main" id="{527B5A02-434B-4ECF-9774-AD7BEAB7C68B}"/>
              </a:ext>
            </a:extLst>
          </p:cNvPr>
          <p:cNvPicPr>
            <a:picLocks noChangeAspect="1"/>
          </p:cNvPicPr>
          <p:nvPr/>
        </p:nvPicPr>
        <p:blipFill>
          <a:blip r:embed="rId8"/>
          <a:stretch>
            <a:fillRect/>
          </a:stretch>
        </p:blipFill>
        <p:spPr>
          <a:xfrm>
            <a:off x="4336" y="1566368"/>
            <a:ext cx="9144000" cy="4334863"/>
          </a:xfrm>
          <a:prstGeom prst="rect">
            <a:avLst/>
          </a:prstGeom>
        </p:spPr>
      </p:pic>
    </p:spTree>
    <p:extLst>
      <p:ext uri="{BB962C8B-B14F-4D97-AF65-F5344CB8AC3E}">
        <p14:creationId xmlns:p14="http://schemas.microsoft.com/office/powerpoint/2010/main" val="712484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D941DD57-D16B-4FD2-BA57-61DC55BE0700}"/>
              </a:ext>
            </a:extLst>
          </p:cNvPr>
          <p:cNvPicPr>
            <a:picLocks noChangeAspect="1"/>
          </p:cNvPicPr>
          <p:nvPr/>
        </p:nvPicPr>
        <p:blipFill rotWithShape="1">
          <a:blip r:embed="rId3">
            <a:alphaModFix amt="50000"/>
          </a:blip>
          <a:srcRect l="14726" r="14726" b="12504"/>
          <a:stretch/>
        </p:blipFill>
        <p:spPr>
          <a:xfrm>
            <a:off x="0" y="478327"/>
            <a:ext cx="9144000" cy="6379673"/>
          </a:xfrm>
          <a:prstGeom prst="rect">
            <a:avLst/>
          </a:prstGeom>
        </p:spPr>
      </p:pic>
      <p:pic>
        <p:nvPicPr>
          <p:cNvPr id="1026" name="Picture 2">
            <a:extLst>
              <a:ext uri="{FF2B5EF4-FFF2-40B4-BE49-F238E27FC236}">
                <a16:creationId xmlns:a16="http://schemas.microsoft.com/office/drawing/2014/main" id="{E90EE284-38B9-4E84-A44A-379B881414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48106" y="-963488"/>
            <a:ext cx="3068960" cy="3068960"/>
          </a:xfrm>
          <a:prstGeom prst="rect">
            <a:avLst/>
          </a:prstGeom>
          <a:noFill/>
          <a:extLst>
            <a:ext uri="{909E8E84-426E-40DD-AFC4-6F175D3DCCD1}">
              <a14:hiddenFill xmlns:a14="http://schemas.microsoft.com/office/drawing/2010/main">
                <a:solidFill>
                  <a:srgbClr val="FFFFFF"/>
                </a:solidFill>
              </a14:hiddenFill>
            </a:ext>
          </a:extLst>
        </p:spPr>
      </p:pic>
      <p:pic>
        <p:nvPicPr>
          <p:cNvPr id="6" name="Graphic 5">
            <a:extLst>
              <a:ext uri="{FF2B5EF4-FFF2-40B4-BE49-F238E27FC236}">
                <a16:creationId xmlns:a16="http://schemas.microsoft.com/office/drawing/2014/main" id="{1EFD8AD5-A887-4ACC-B27E-7DB45FD84E09}"/>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t="1" b="33334"/>
          <a:stretch/>
        </p:blipFill>
        <p:spPr>
          <a:xfrm>
            <a:off x="251521" y="174948"/>
            <a:ext cx="1896585" cy="720000"/>
          </a:xfrm>
          <a:prstGeom prst="rect">
            <a:avLst/>
          </a:prstGeom>
        </p:spPr>
      </p:pic>
      <p:sp>
        <p:nvSpPr>
          <p:cNvPr id="18" name="TextBox 17">
            <a:extLst>
              <a:ext uri="{FF2B5EF4-FFF2-40B4-BE49-F238E27FC236}">
                <a16:creationId xmlns:a16="http://schemas.microsoft.com/office/drawing/2014/main" id="{1F9CE254-8B3D-454F-B3BB-19E62B45DEA6}"/>
              </a:ext>
            </a:extLst>
          </p:cNvPr>
          <p:cNvSpPr txBox="1"/>
          <p:nvPr/>
        </p:nvSpPr>
        <p:spPr>
          <a:xfrm>
            <a:off x="5364088" y="370937"/>
            <a:ext cx="4719022" cy="400110"/>
          </a:xfrm>
          <a:prstGeom prst="rect">
            <a:avLst/>
          </a:prstGeom>
          <a:noFill/>
        </p:spPr>
        <p:txBody>
          <a:bodyPr wrap="square">
            <a:spAutoFit/>
          </a:bodyPr>
          <a:lstStyle/>
          <a:p>
            <a:r>
              <a:rPr lang="en-CA" sz="2000" dirty="0"/>
              <a:t>http://ipt.iobis.org/obiscanada/</a:t>
            </a:r>
          </a:p>
        </p:txBody>
      </p:sp>
      <p:sp>
        <p:nvSpPr>
          <p:cNvPr id="2" name="AutoShape 2">
            <a:extLst>
              <a:ext uri="{FF2B5EF4-FFF2-40B4-BE49-F238E27FC236}">
                <a16:creationId xmlns:a16="http://schemas.microsoft.com/office/drawing/2014/main" id="{6F216D24-B068-42A1-B10D-B4ADA14CFFA2}"/>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sp>
        <p:nvSpPr>
          <p:cNvPr id="5" name="AutoShape 6">
            <a:extLst>
              <a:ext uri="{FF2B5EF4-FFF2-40B4-BE49-F238E27FC236}">
                <a16:creationId xmlns:a16="http://schemas.microsoft.com/office/drawing/2014/main" id="{44D5BD30-2282-43A8-BF7D-B341192E4AD0}"/>
              </a:ext>
            </a:extLst>
          </p:cNvPr>
          <p:cNvSpPr>
            <a:spLocks noChangeAspect="1" noChangeArrowheads="1"/>
          </p:cNvSpPr>
          <p:nvPr/>
        </p:nvSpPr>
        <p:spPr bwMode="auto">
          <a:xfrm>
            <a:off x="4572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pic>
        <p:nvPicPr>
          <p:cNvPr id="8" name="Picture 7">
            <a:extLst>
              <a:ext uri="{FF2B5EF4-FFF2-40B4-BE49-F238E27FC236}">
                <a16:creationId xmlns:a16="http://schemas.microsoft.com/office/drawing/2014/main" id="{D72E0D29-57C3-49BA-8207-35DDFC2A54DC}"/>
              </a:ext>
            </a:extLst>
          </p:cNvPr>
          <p:cNvPicPr>
            <a:picLocks noChangeAspect="1"/>
          </p:cNvPicPr>
          <p:nvPr/>
        </p:nvPicPr>
        <p:blipFill>
          <a:blip r:embed="rId7"/>
          <a:stretch>
            <a:fillRect/>
          </a:stretch>
        </p:blipFill>
        <p:spPr>
          <a:xfrm>
            <a:off x="116353" y="1156930"/>
            <a:ext cx="7407975" cy="5701069"/>
          </a:xfrm>
          <a:prstGeom prst="rect">
            <a:avLst/>
          </a:prstGeom>
        </p:spPr>
      </p:pic>
    </p:spTree>
    <p:extLst>
      <p:ext uri="{BB962C8B-B14F-4D97-AF65-F5344CB8AC3E}">
        <p14:creationId xmlns:p14="http://schemas.microsoft.com/office/powerpoint/2010/main" val="29869583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27584" y="548680"/>
            <a:ext cx="7632848" cy="830997"/>
          </a:xfrm>
          <a:prstGeom prst="rect">
            <a:avLst/>
          </a:prstGeom>
        </p:spPr>
        <p:txBody>
          <a:bodyPr wrap="square">
            <a:spAutoFit/>
          </a:bodyPr>
          <a:lstStyle/>
          <a:p>
            <a:r>
              <a:rPr lang="fr-CA" altLang="x-none" b="1" dirty="0"/>
              <a:t>Vérification de la santé des nœuds OBIS : stratégie transitoire pour les nœuds OBIS inactifs</a:t>
            </a:r>
            <a:endParaRPr lang="en-US" dirty="0"/>
          </a:p>
        </p:txBody>
      </p:sp>
      <p:sp>
        <p:nvSpPr>
          <p:cNvPr id="3" name="Rectangle 2"/>
          <p:cNvSpPr/>
          <p:nvPr/>
        </p:nvSpPr>
        <p:spPr>
          <a:xfrm>
            <a:off x="467544" y="1508006"/>
            <a:ext cx="8352928" cy="4708981"/>
          </a:xfrm>
          <a:prstGeom prst="rect">
            <a:avLst/>
          </a:prstGeom>
        </p:spPr>
        <p:txBody>
          <a:bodyPr wrap="square">
            <a:spAutoFit/>
          </a:bodyPr>
          <a:lstStyle/>
          <a:p>
            <a:r>
              <a:rPr lang="fr-CA" dirty="0">
                <a:solidFill>
                  <a:srgbClr val="000000"/>
                </a:solidFill>
                <a:latin typeface="Calibri" charset="0"/>
                <a:ea typeface="Calibri" charset="0"/>
                <a:cs typeface="Times New Roman" charset="0"/>
              </a:rPr>
              <a:t>SG-OBIS (</a:t>
            </a:r>
            <a:r>
              <a:rPr lang="fr-CA" i="1" dirty="0" err="1">
                <a:solidFill>
                  <a:srgbClr val="000000"/>
                </a:solidFill>
                <a:latin typeface="Calibri" charset="0"/>
                <a:ea typeface="Calibri" charset="0"/>
                <a:cs typeface="Times New Roman" charset="0"/>
              </a:rPr>
              <a:t>Steering</a:t>
            </a:r>
            <a:r>
              <a:rPr lang="fr-CA" i="1" dirty="0">
                <a:solidFill>
                  <a:srgbClr val="000000"/>
                </a:solidFill>
                <a:latin typeface="Calibri" charset="0"/>
                <a:ea typeface="Calibri" charset="0"/>
                <a:cs typeface="Times New Roman" charset="0"/>
              </a:rPr>
              <a:t> Group for OBIS</a:t>
            </a:r>
            <a:r>
              <a:rPr lang="fr-CA" dirty="0">
                <a:solidFill>
                  <a:srgbClr val="000000"/>
                </a:solidFill>
                <a:latin typeface="Calibri" charset="0"/>
                <a:ea typeface="Calibri" charset="0"/>
                <a:cs typeface="Times New Roman" charset="0"/>
              </a:rPr>
              <a:t>) évalue « l’état de santé » des nœuds OBIS à chaque rencontre annuelle du comité</a:t>
            </a:r>
          </a:p>
          <a:p>
            <a:r>
              <a:rPr lang="fr-CA" dirty="0"/>
              <a:t>Un nœud OBIS est considéré </a:t>
            </a:r>
            <a:r>
              <a:rPr lang="fr-CA" b="1" u="sng" dirty="0"/>
              <a:t>inactif</a:t>
            </a:r>
            <a:r>
              <a:rPr lang="fr-CA" dirty="0"/>
              <a:t> lorsqu’il rencontre les conditions suivantes :</a:t>
            </a:r>
          </a:p>
          <a:p>
            <a:r>
              <a:rPr lang="fr-CA" dirty="0"/>
              <a:t> </a:t>
            </a:r>
          </a:p>
          <a:p>
            <a:pPr marL="342900" lvl="0" indent="-342900">
              <a:buFont typeface="Arial" charset="0"/>
              <a:buChar char="•"/>
            </a:pPr>
            <a:r>
              <a:rPr lang="fr-CA" sz="1800" dirty="0"/>
              <a:t>La personne en charge du nœud OBIS ne répond plus aux communications des gestionnaires de projet du SG depuis les douze derniers mois</a:t>
            </a:r>
          </a:p>
          <a:p>
            <a:pPr marL="342900" lvl="0" indent="-342900">
              <a:buFont typeface="Arial" charset="0"/>
              <a:buChar char="•"/>
            </a:pPr>
            <a:r>
              <a:rPr lang="fr-CA" sz="1800" dirty="0"/>
              <a:t>La personne en charge du nœud OBIS n’a pas participé (en personne ou virtuellement) aux deux dernières rencontres du SG sans justification</a:t>
            </a:r>
          </a:p>
          <a:p>
            <a:pPr marL="342900" lvl="0" indent="-342900">
              <a:buFont typeface="Arial" charset="0"/>
              <a:buChar char="•"/>
            </a:pPr>
            <a:r>
              <a:rPr lang="fr-CA" sz="1800" dirty="0"/>
              <a:t>Le nœud OBIS n’a pas d’IPT</a:t>
            </a:r>
          </a:p>
          <a:p>
            <a:pPr marL="342900" lvl="0" indent="-342900">
              <a:buFont typeface="Arial" charset="0"/>
              <a:buChar char="•"/>
            </a:pPr>
            <a:r>
              <a:rPr lang="fr-CA" sz="1800" dirty="0"/>
              <a:t>Le nœud OBIS a un IPT, mais celui-ci n’a pas été actif dans les douze derniers mois</a:t>
            </a:r>
          </a:p>
          <a:p>
            <a:pPr marL="342900" lvl="0" indent="-342900">
              <a:buFont typeface="Arial" charset="0"/>
              <a:buChar char="•"/>
            </a:pPr>
            <a:r>
              <a:rPr lang="fr-CA" sz="1800" dirty="0"/>
              <a:t>Les jeux de données du nœud OBIS (IPT) ont été retirés sans avoir été remis dans les douze derniers mois (à moins de justification) </a:t>
            </a:r>
          </a:p>
          <a:p>
            <a:pPr marL="342900" lvl="0" indent="-342900">
              <a:buFont typeface="Arial" charset="0"/>
              <a:buChar char="•"/>
            </a:pPr>
            <a:r>
              <a:rPr lang="fr-CA" sz="1800" dirty="0"/>
              <a:t>Le nœud OBIS n’a pas fourni de nouvelles données depuis deux ans</a:t>
            </a:r>
            <a:endParaRPr lang="fr-CA" dirty="0"/>
          </a:p>
        </p:txBody>
      </p:sp>
    </p:spTree>
    <p:extLst>
      <p:ext uri="{BB962C8B-B14F-4D97-AF65-F5344CB8AC3E}">
        <p14:creationId xmlns:p14="http://schemas.microsoft.com/office/powerpoint/2010/main" val="14437319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55576" y="437501"/>
            <a:ext cx="4572000" cy="1569660"/>
          </a:xfrm>
          <a:prstGeom prst="rect">
            <a:avLst/>
          </a:prstGeom>
        </p:spPr>
        <p:txBody>
          <a:bodyPr>
            <a:spAutoFit/>
          </a:bodyPr>
          <a:lstStyle/>
          <a:p>
            <a:r>
              <a:rPr lang="fr-CA" altLang="x-none" b="1" dirty="0"/>
              <a:t>Vérification de l’état de santé des nœuds OBIS et stratégie de transition en cas d’inactivité</a:t>
            </a:r>
            <a:endParaRPr lang="en-US" dirty="0"/>
          </a:p>
        </p:txBody>
      </p:sp>
      <p:sp>
        <p:nvSpPr>
          <p:cNvPr id="5" name="Rectangle 4"/>
          <p:cNvSpPr/>
          <p:nvPr/>
        </p:nvSpPr>
        <p:spPr>
          <a:xfrm>
            <a:off x="3717057" y="2035907"/>
            <a:ext cx="3744416" cy="914400"/>
          </a:xfrm>
          <a:prstGeom prst="rect">
            <a:avLst/>
          </a:prstGeom>
          <a:solidFill>
            <a:srgbClr val="FFC000"/>
          </a:solidFill>
          <a:ln>
            <a:solidFill>
              <a:srgbClr val="FFBB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dirty="0"/>
              <a:t>Option 1 : </a:t>
            </a:r>
          </a:p>
          <a:p>
            <a:pPr algn="ctr"/>
            <a:r>
              <a:rPr lang="fr-CA" dirty="0"/>
              <a:t>Soumettre un plan d’action</a:t>
            </a:r>
          </a:p>
        </p:txBody>
      </p:sp>
      <p:sp>
        <p:nvSpPr>
          <p:cNvPr id="6" name="Rectangle 5"/>
          <p:cNvSpPr/>
          <p:nvPr/>
        </p:nvSpPr>
        <p:spPr>
          <a:xfrm>
            <a:off x="3717057" y="5230204"/>
            <a:ext cx="3744416" cy="9144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dirty="0"/>
              <a:t>Option 2 : recommandation de l’IODE de retirer le nœud</a:t>
            </a:r>
          </a:p>
        </p:txBody>
      </p:sp>
      <p:sp>
        <p:nvSpPr>
          <p:cNvPr id="7" name="Oval 6"/>
          <p:cNvSpPr/>
          <p:nvPr/>
        </p:nvSpPr>
        <p:spPr>
          <a:xfrm>
            <a:off x="2267744" y="2757007"/>
            <a:ext cx="1152128" cy="1202432"/>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1800" dirty="0"/>
              <a:t>Noeud</a:t>
            </a:r>
          </a:p>
          <a:p>
            <a:pPr algn="ctr"/>
            <a:r>
              <a:rPr lang="fr-CA" sz="1800" dirty="0"/>
              <a:t>OBIS</a:t>
            </a:r>
          </a:p>
        </p:txBody>
      </p:sp>
      <p:sp>
        <p:nvSpPr>
          <p:cNvPr id="8" name="Oval 7"/>
          <p:cNvSpPr/>
          <p:nvPr/>
        </p:nvSpPr>
        <p:spPr>
          <a:xfrm>
            <a:off x="7758658" y="2757007"/>
            <a:ext cx="1152128" cy="1202432"/>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err="1"/>
              <a:t>Noeud</a:t>
            </a:r>
            <a:r>
              <a:rPr lang="en-US" sz="1800" dirty="0"/>
              <a:t> OBIS</a:t>
            </a:r>
          </a:p>
        </p:txBody>
      </p:sp>
      <p:cxnSp>
        <p:nvCxnSpPr>
          <p:cNvPr id="11" name="Elbow Connector 10"/>
          <p:cNvCxnSpPr>
            <a:stCxn id="24" idx="3"/>
            <a:endCxn id="7" idx="2"/>
          </p:cNvCxnSpPr>
          <p:nvPr/>
        </p:nvCxnSpPr>
        <p:spPr>
          <a:xfrm>
            <a:off x="1378496" y="2608377"/>
            <a:ext cx="889248" cy="749846"/>
          </a:xfrm>
          <a:prstGeom prst="bentConnector3">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Elbow Connector 12"/>
          <p:cNvCxnSpPr>
            <a:stCxn id="24" idx="3"/>
            <a:endCxn id="25" idx="1"/>
          </p:cNvCxnSpPr>
          <p:nvPr/>
        </p:nvCxnSpPr>
        <p:spPr>
          <a:xfrm flipH="1">
            <a:off x="1209328" y="2608377"/>
            <a:ext cx="169168" cy="2215044"/>
          </a:xfrm>
          <a:prstGeom prst="bentConnector5">
            <a:avLst>
              <a:gd name="adj1" fmla="val -135132"/>
              <a:gd name="adj2" fmla="val 50000"/>
              <a:gd name="adj3" fmla="val 235132"/>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7" idx="6"/>
            <a:endCxn id="8" idx="2"/>
          </p:cNvCxnSpPr>
          <p:nvPr/>
        </p:nvCxnSpPr>
        <p:spPr>
          <a:xfrm>
            <a:off x="3419872" y="3358223"/>
            <a:ext cx="4338786" cy="0"/>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6" name="Oval 15"/>
          <p:cNvSpPr/>
          <p:nvPr/>
        </p:nvSpPr>
        <p:spPr>
          <a:xfrm>
            <a:off x="7758658" y="4222205"/>
            <a:ext cx="1152128" cy="1202432"/>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err="1"/>
              <a:t>Noeud</a:t>
            </a:r>
            <a:r>
              <a:rPr lang="en-US" sz="1800" dirty="0"/>
              <a:t> OBIS</a:t>
            </a:r>
          </a:p>
        </p:txBody>
      </p:sp>
      <p:cxnSp>
        <p:nvCxnSpPr>
          <p:cNvPr id="18" name="Straight Arrow Connector 17"/>
          <p:cNvCxnSpPr>
            <a:stCxn id="25" idx="3"/>
            <a:endCxn id="16" idx="2"/>
          </p:cNvCxnSpPr>
          <p:nvPr/>
        </p:nvCxnSpPr>
        <p:spPr>
          <a:xfrm>
            <a:off x="2123728" y="4823421"/>
            <a:ext cx="5634930"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Elbow Connector 21"/>
          <p:cNvCxnSpPr>
            <a:stCxn id="25" idx="0"/>
            <a:endCxn id="7" idx="4"/>
          </p:cNvCxnSpPr>
          <p:nvPr/>
        </p:nvCxnSpPr>
        <p:spPr>
          <a:xfrm rot="5400000" flipH="1" flipV="1">
            <a:off x="2051777" y="3574190"/>
            <a:ext cx="406782" cy="1177280"/>
          </a:xfrm>
          <a:prstGeom prst="bentConnector3">
            <a:avLst>
              <a:gd name="adj1" fmla="val 50000"/>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4" name="Rectangle 23"/>
          <p:cNvSpPr/>
          <p:nvPr/>
        </p:nvSpPr>
        <p:spPr>
          <a:xfrm>
            <a:off x="464096" y="2151177"/>
            <a:ext cx="914400" cy="914400"/>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SG-OBIS</a:t>
            </a:r>
          </a:p>
        </p:txBody>
      </p:sp>
      <p:sp>
        <p:nvSpPr>
          <p:cNvPr id="25" name="Rectangle 24"/>
          <p:cNvSpPr/>
          <p:nvPr/>
        </p:nvSpPr>
        <p:spPr>
          <a:xfrm>
            <a:off x="1209328" y="4366221"/>
            <a:ext cx="914400" cy="914400"/>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IODE</a:t>
            </a:r>
          </a:p>
        </p:txBody>
      </p:sp>
    </p:spTree>
    <p:extLst>
      <p:ext uri="{BB962C8B-B14F-4D97-AF65-F5344CB8AC3E}">
        <p14:creationId xmlns:p14="http://schemas.microsoft.com/office/powerpoint/2010/main" val="18200552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0"/>
            <a:ext cx="7886700" cy="1325563"/>
          </a:xfrm>
        </p:spPr>
        <p:txBody>
          <a:bodyPr/>
          <a:lstStyle/>
          <a:p>
            <a:pPr algn="ctr"/>
            <a:r>
              <a:rPr lang="en-US" b="1" dirty="0"/>
              <a:t>OBIS Contact Information</a:t>
            </a:r>
          </a:p>
        </p:txBody>
      </p:sp>
      <p:sp>
        <p:nvSpPr>
          <p:cNvPr id="3" name="Content Placeholder 2"/>
          <p:cNvSpPr>
            <a:spLocks noGrp="1"/>
          </p:cNvSpPr>
          <p:nvPr>
            <p:ph idx="1"/>
          </p:nvPr>
        </p:nvSpPr>
        <p:spPr>
          <a:xfrm>
            <a:off x="4393704" y="1825055"/>
            <a:ext cx="4750296" cy="3207890"/>
          </a:xfrm>
        </p:spPr>
        <p:txBody>
          <a:bodyPr>
            <a:normAutofit lnSpcReduction="10000"/>
          </a:bodyPr>
          <a:lstStyle/>
          <a:p>
            <a:pPr marL="0" indent="0" algn="ctr">
              <a:buNone/>
            </a:pPr>
            <a:endParaRPr lang="en-US" dirty="0"/>
          </a:p>
          <a:p>
            <a:pPr marL="0" indent="0" algn="ctr">
              <a:buNone/>
            </a:pPr>
            <a:r>
              <a:rPr lang="en-US" dirty="0"/>
              <a:t>OBIS Secretariat</a:t>
            </a:r>
          </a:p>
          <a:p>
            <a:pPr marL="0" indent="0" algn="ctr">
              <a:buNone/>
            </a:pPr>
            <a:r>
              <a:rPr lang="en-US" dirty="0"/>
              <a:t>UNESCO-IOC Project Office for IODE</a:t>
            </a:r>
          </a:p>
          <a:p>
            <a:pPr marL="0" indent="0" algn="ctr">
              <a:buNone/>
            </a:pPr>
            <a:r>
              <a:rPr lang="en-US" dirty="0" err="1"/>
              <a:t>Wandelaarkaai</a:t>
            </a:r>
            <a:r>
              <a:rPr lang="en-US" dirty="0"/>
              <a:t> 7/61, 8400 Oostende, Belgium</a:t>
            </a:r>
          </a:p>
          <a:p>
            <a:pPr marL="0" indent="0" algn="ctr">
              <a:buNone/>
            </a:pPr>
            <a:endParaRPr lang="en-US" dirty="0"/>
          </a:p>
          <a:p>
            <a:pPr marL="0" indent="0" algn="ctr">
              <a:buNone/>
            </a:pPr>
            <a:r>
              <a:rPr lang="en-US" dirty="0"/>
              <a:t>Project Manager:  </a:t>
            </a:r>
            <a:r>
              <a:rPr lang="en-US" dirty="0" err="1"/>
              <a:t>Mr</a:t>
            </a:r>
            <a:r>
              <a:rPr lang="en-US" dirty="0"/>
              <a:t> Ward Appeltans</a:t>
            </a:r>
          </a:p>
          <a:p>
            <a:pPr marL="0" indent="0" algn="ctr">
              <a:buNone/>
            </a:pPr>
            <a:r>
              <a:rPr lang="en-US" dirty="0"/>
              <a:t>Phone: +32 59 34 01 76</a:t>
            </a:r>
          </a:p>
          <a:p>
            <a:pPr marL="0" indent="0" algn="ctr">
              <a:buNone/>
            </a:pPr>
            <a:r>
              <a:rPr lang="en-US" dirty="0"/>
              <a:t>Email: </a:t>
            </a:r>
            <a:r>
              <a:rPr lang="en-US" dirty="0" err="1">
                <a:hlinkClick r:id="rId3"/>
              </a:rPr>
              <a:t>w.appeltans@unesco.org</a:t>
            </a:r>
            <a:endParaRPr lang="en-US" dirty="0"/>
          </a:p>
          <a:p>
            <a:pPr marL="0" indent="0">
              <a:buNone/>
            </a:pPr>
            <a:endParaRPr lang="en-US" dirty="0"/>
          </a:p>
        </p:txBody>
      </p:sp>
      <p:sp>
        <p:nvSpPr>
          <p:cNvPr id="6" name="Content Placeholder 2">
            <a:extLst>
              <a:ext uri="{FF2B5EF4-FFF2-40B4-BE49-F238E27FC236}">
                <a16:creationId xmlns:a16="http://schemas.microsoft.com/office/drawing/2014/main" id="{F1741ECC-1B9B-497A-A4D9-9853065A6257}"/>
              </a:ext>
            </a:extLst>
          </p:cNvPr>
          <p:cNvSpPr txBox="1">
            <a:spLocks/>
          </p:cNvSpPr>
          <p:nvPr/>
        </p:nvSpPr>
        <p:spPr>
          <a:xfrm>
            <a:off x="-178935" y="1327582"/>
            <a:ext cx="4750296" cy="5530418"/>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a:lstStyle>
          <a:p>
            <a:pPr marL="0" indent="0" algn="ctr" fontAlgn="auto">
              <a:spcAft>
                <a:spcPts val="0"/>
              </a:spcAft>
              <a:buFont typeface="Arial"/>
              <a:buNone/>
            </a:pPr>
            <a:endParaRPr lang="en-US" dirty="0"/>
          </a:p>
          <a:p>
            <a:pPr marL="0" indent="0" algn="ctr" fontAlgn="auto">
              <a:spcAft>
                <a:spcPts val="0"/>
              </a:spcAft>
              <a:buFont typeface="Arial"/>
              <a:buNone/>
            </a:pPr>
            <a:r>
              <a:rPr lang="en-US" dirty="0"/>
              <a:t>OBIS Canada</a:t>
            </a:r>
          </a:p>
          <a:p>
            <a:pPr marL="0" indent="0" algn="ctr" fontAlgn="auto">
              <a:spcAft>
                <a:spcPts val="0"/>
              </a:spcAft>
              <a:buFont typeface="Arial"/>
              <a:buNone/>
            </a:pPr>
            <a:endParaRPr lang="en-US" dirty="0"/>
          </a:p>
          <a:p>
            <a:pPr marL="0" indent="0" algn="ctr" fontAlgn="auto">
              <a:spcAft>
                <a:spcPts val="0"/>
              </a:spcAft>
              <a:buFont typeface="Arial"/>
              <a:buNone/>
            </a:pPr>
            <a:r>
              <a:rPr lang="en-US" dirty="0"/>
              <a:t>Node Manager:  Maria Cornthwaite</a:t>
            </a:r>
          </a:p>
          <a:p>
            <a:pPr marL="0" indent="0" algn="ctr" fontAlgn="auto">
              <a:spcAft>
                <a:spcPts val="0"/>
              </a:spcAft>
              <a:buFont typeface="Arial"/>
              <a:buNone/>
            </a:pPr>
            <a:r>
              <a:rPr lang="en-US" dirty="0"/>
              <a:t>Email: </a:t>
            </a:r>
            <a:r>
              <a:rPr lang="en-US" dirty="0">
                <a:hlinkClick r:id="rId4"/>
              </a:rPr>
              <a:t>OBISCanada@dfo-mpo.gc.ca</a:t>
            </a:r>
            <a:endParaRPr lang="en-US" dirty="0"/>
          </a:p>
          <a:p>
            <a:pPr marL="0" indent="0" algn="ctr" fontAlgn="auto">
              <a:spcAft>
                <a:spcPts val="0"/>
              </a:spcAft>
              <a:buFont typeface="Arial"/>
              <a:buNone/>
            </a:pPr>
            <a:endParaRPr lang="en-US" dirty="0"/>
          </a:p>
          <a:p>
            <a:pPr marL="0" indent="0" algn="ctr" fontAlgn="auto">
              <a:spcAft>
                <a:spcPts val="0"/>
              </a:spcAft>
              <a:buFont typeface="Arial"/>
              <a:buNone/>
            </a:pPr>
            <a:endParaRPr lang="en-US" dirty="0"/>
          </a:p>
          <a:p>
            <a:pPr marL="0" indent="0" algn="ctr" fontAlgn="auto">
              <a:spcAft>
                <a:spcPts val="0"/>
              </a:spcAft>
              <a:buFont typeface="Arial"/>
              <a:buNone/>
            </a:pPr>
            <a:r>
              <a:rPr lang="en-US" dirty="0"/>
              <a:t>Ocean Tracking Network</a:t>
            </a:r>
          </a:p>
          <a:p>
            <a:pPr marL="0" indent="0" algn="ctr" fontAlgn="auto">
              <a:spcAft>
                <a:spcPts val="0"/>
              </a:spcAft>
              <a:buFont typeface="Arial"/>
              <a:buNone/>
            </a:pPr>
            <a:endParaRPr lang="en-US" dirty="0"/>
          </a:p>
          <a:p>
            <a:pPr marL="0" indent="0" algn="ctr" fontAlgn="auto">
              <a:spcAft>
                <a:spcPts val="0"/>
              </a:spcAft>
              <a:buFont typeface="Arial"/>
              <a:buNone/>
            </a:pPr>
            <a:r>
              <a:rPr lang="en-US" dirty="0"/>
              <a:t>Node Managers:</a:t>
            </a:r>
          </a:p>
          <a:p>
            <a:pPr marL="0" indent="0" algn="ctr" fontAlgn="auto">
              <a:spcAft>
                <a:spcPts val="0"/>
              </a:spcAft>
              <a:buFont typeface="Arial"/>
              <a:buNone/>
            </a:pPr>
            <a:r>
              <a:rPr lang="en-US" dirty="0">
                <a:hlinkClick r:id="rId5"/>
              </a:rPr>
              <a:t>Jonathan.Pye@dal.ca</a:t>
            </a:r>
            <a:endParaRPr lang="en-US" dirty="0"/>
          </a:p>
          <a:p>
            <a:pPr marL="0" indent="0" algn="ctr" fontAlgn="auto">
              <a:spcAft>
                <a:spcPts val="0"/>
              </a:spcAft>
              <a:buFont typeface="Arial"/>
              <a:buNone/>
            </a:pPr>
            <a:r>
              <a:rPr lang="en-US" dirty="0">
                <a:hlinkClick r:id="rId6"/>
              </a:rPr>
              <a:t>Lenore.Bajona@dal.ca</a:t>
            </a:r>
            <a:endParaRPr lang="en-US" dirty="0"/>
          </a:p>
          <a:p>
            <a:pPr marL="0" indent="0" algn="ctr" fontAlgn="auto">
              <a:spcAft>
                <a:spcPts val="0"/>
              </a:spcAft>
              <a:buFont typeface="Arial"/>
              <a:buNone/>
            </a:pPr>
            <a:endParaRPr lang="en-US" dirty="0"/>
          </a:p>
          <a:p>
            <a:pPr marL="0" indent="0" algn="ctr" fontAlgn="auto">
              <a:spcAft>
                <a:spcPts val="0"/>
              </a:spcAft>
              <a:buFont typeface="Arial"/>
              <a:buNone/>
            </a:pPr>
            <a:endParaRPr lang="en-US" dirty="0"/>
          </a:p>
          <a:p>
            <a:pPr marL="0" indent="0" fontAlgn="auto">
              <a:spcAft>
                <a:spcPts val="0"/>
              </a:spcAft>
              <a:buFont typeface="Arial"/>
              <a:buNone/>
            </a:pPr>
            <a:endParaRPr lang="en-US" dirty="0"/>
          </a:p>
        </p:txBody>
      </p:sp>
    </p:spTree>
    <p:extLst>
      <p:ext uri="{BB962C8B-B14F-4D97-AF65-F5344CB8AC3E}">
        <p14:creationId xmlns:p14="http://schemas.microsoft.com/office/powerpoint/2010/main" val="11541921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9144000" cy="6858000"/>
          </a:xfrm>
          <a:prstGeom prst="rect">
            <a:avLst/>
          </a:prstGeom>
          <a:solidFill>
            <a:schemeClr val="bg1"/>
          </a:solidFill>
          <a:ln>
            <a:noFill/>
          </a:ln>
          <a:effectLst/>
        </p:spPr>
      </p:sp>
      <p:pic>
        <p:nvPicPr>
          <p:cNvPr id="6" name="Picture 5">
            <a:extLst>
              <a:ext uri="{FF2B5EF4-FFF2-40B4-BE49-F238E27FC236}">
                <a16:creationId xmlns:a16="http://schemas.microsoft.com/office/drawing/2014/main" id="{B378E0BA-1B2B-4058-9D4C-76A878296A75}"/>
              </a:ext>
            </a:extLst>
          </p:cNvPr>
          <p:cNvPicPr>
            <a:picLocks noChangeAspect="1"/>
          </p:cNvPicPr>
          <p:nvPr/>
        </p:nvPicPr>
        <p:blipFill rotWithShape="1">
          <a:blip r:embed="rId3">
            <a:alphaModFix amt="50000"/>
          </a:blip>
          <a:srcRect l="14726" r="14726" b="12504"/>
          <a:stretch/>
        </p:blipFill>
        <p:spPr>
          <a:xfrm>
            <a:off x="0" y="478327"/>
            <a:ext cx="9144000" cy="6379673"/>
          </a:xfrm>
          <a:prstGeom prst="rect">
            <a:avLst/>
          </a:prstGeom>
        </p:spPr>
      </p:pic>
      <p:sp>
        <p:nvSpPr>
          <p:cNvPr id="15" name="Rectangle 14">
            <a:extLst>
              <a:ext uri="{FF2B5EF4-FFF2-40B4-BE49-F238E27FC236}">
                <a16:creationId xmlns:a16="http://schemas.microsoft.com/office/drawing/2014/main" id="{047C8CCB-F95D-4249-92DD-651249D3535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510167" cy="685800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28950" y="1823439"/>
            <a:ext cx="5391149" cy="3207733"/>
          </a:xfrm>
          <a:prstGeom prst="rect">
            <a:avLst/>
          </a:prstGeom>
        </p:spPr>
      </p:pic>
      <p:sp>
        <p:nvSpPr>
          <p:cNvPr id="2" name="Titre 1"/>
          <p:cNvSpPr>
            <a:spLocks noGrp="1"/>
          </p:cNvSpPr>
          <p:nvPr>
            <p:ph type="ctrTitle"/>
          </p:nvPr>
        </p:nvSpPr>
        <p:spPr>
          <a:xfrm>
            <a:off x="480060" y="2074363"/>
            <a:ext cx="2064265" cy="2709275"/>
          </a:xfrm>
          <a:prstGeom prst="ellipse">
            <a:avLst/>
          </a:prstGeom>
          <a:solidFill>
            <a:schemeClr val="tx1">
              <a:lumMod val="85000"/>
              <a:lumOff val="15000"/>
            </a:schemeClr>
          </a:solidFill>
          <a:ln w="174625" cmpd="thinThick">
            <a:solidFill>
              <a:schemeClr val="tx1">
                <a:lumMod val="85000"/>
                <a:lumOff val="15000"/>
              </a:schemeClr>
            </a:solidFill>
          </a:ln>
        </p:spPr>
        <p:txBody>
          <a:bodyPr vert="horz" lIns="91440" tIns="45720" rIns="91440" bIns="45720" rtlCol="0" anchor="ctr">
            <a:normAutofit/>
          </a:bodyPr>
          <a:lstStyle/>
          <a:p>
            <a:pPr defTabSz="914400">
              <a:defRPr/>
            </a:pPr>
            <a:r>
              <a:rPr lang="fr-CA" sz="2100" b="1" kern="1200" dirty="0">
                <a:solidFill>
                  <a:schemeClr val="bg1"/>
                </a:solidFill>
                <a:latin typeface="+mj-lt"/>
                <a:ea typeface="+mj-ea"/>
                <a:cs typeface="+mj-cs"/>
              </a:rPr>
              <a:t>Guide OBIS pour partager et utiliser des données</a:t>
            </a:r>
            <a:endParaRPr lang="fr-CA" sz="2100" b="1" kern="1200" dirty="0">
              <a:solidFill>
                <a:schemeClr val="bg1"/>
              </a:solidFill>
              <a:effectLst>
                <a:outerShdw blurRad="38100" dist="38100" dir="2700000" algn="tl">
                  <a:srgbClr val="DDDDDD"/>
                </a:outerShdw>
              </a:effectLst>
              <a:latin typeface="+mj-lt"/>
              <a:ea typeface="+mj-ea"/>
              <a:cs typeface="+mj-cs"/>
            </a:endParaRPr>
          </a:p>
        </p:txBody>
      </p:sp>
    </p:spTree>
    <p:extLst>
      <p:ext uri="{BB962C8B-B14F-4D97-AF65-F5344CB8AC3E}">
        <p14:creationId xmlns:p14="http://schemas.microsoft.com/office/powerpoint/2010/main" val="39451502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9144000" cy="6858000"/>
          </a:xfrm>
          <a:prstGeom prst="rect">
            <a:avLst/>
          </a:prstGeom>
          <a:solidFill>
            <a:schemeClr val="bg1"/>
          </a:solidFill>
          <a:ln>
            <a:noFill/>
          </a:ln>
          <a:effectLst/>
        </p:spPr>
      </p:sp>
      <p:pic>
        <p:nvPicPr>
          <p:cNvPr id="7" name="Picture 3">
            <a:extLst>
              <a:ext uri="{FF2B5EF4-FFF2-40B4-BE49-F238E27FC236}">
                <a16:creationId xmlns:a16="http://schemas.microsoft.com/office/drawing/2014/main" id="{537584F6-962D-408F-9250-93D1FD4B33D4}"/>
              </a:ext>
            </a:extLst>
          </p:cNvPr>
          <p:cNvPicPr>
            <a:picLocks noChangeAspect="1"/>
          </p:cNvPicPr>
          <p:nvPr/>
        </p:nvPicPr>
        <p:blipFill rotWithShape="1">
          <a:blip r:embed="rId3"/>
          <a:srcRect l="14726" r="14726" b="12504"/>
          <a:stretch/>
        </p:blipFill>
        <p:spPr>
          <a:xfrm>
            <a:off x="0" y="478327"/>
            <a:ext cx="9144000" cy="6379673"/>
          </a:xfrm>
          <a:prstGeom prst="rect">
            <a:avLst/>
          </a:prstGeom>
        </p:spPr>
      </p:pic>
      <p:sp>
        <p:nvSpPr>
          <p:cNvPr id="13" name="Down Arrow 7">
            <a:extLst>
              <a:ext uri="{FF2B5EF4-FFF2-40B4-BE49-F238E27FC236}">
                <a16:creationId xmlns:a16="http://schemas.microsoft.com/office/drawing/2014/main" id="{D4771268-CB57-404A-9271-370EB28F609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600075" y="1491343"/>
            <a:ext cx="2500311" cy="3499103"/>
          </a:xfrm>
          <a:prstGeom prst="downArrow">
            <a:avLst>
              <a:gd name="adj1" fmla="val 100000"/>
              <a:gd name="adj2" fmla="val 15788"/>
            </a:avLst>
          </a:prstGeom>
          <a:solidFill>
            <a:schemeClr val="tx1">
              <a:lumMod val="85000"/>
              <a:lumOff val="15000"/>
            </a:schemeClr>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p:cNvSpPr>
            <a:spLocks noGrp="1"/>
          </p:cNvSpPr>
          <p:nvPr>
            <p:ph type="title"/>
          </p:nvPr>
        </p:nvSpPr>
        <p:spPr>
          <a:xfrm>
            <a:off x="323528" y="1967266"/>
            <a:ext cx="2632011" cy="2547257"/>
          </a:xfrm>
          <a:noFill/>
        </p:spPr>
        <p:txBody>
          <a:bodyPr vert="horz" lIns="91440" tIns="45720" rIns="91440" bIns="45720" rtlCol="0" anchor="ctr">
            <a:normAutofit/>
          </a:bodyPr>
          <a:lstStyle/>
          <a:p>
            <a:pPr algn="ctr" defTabSz="914400" fontAlgn="auto">
              <a:spcAft>
                <a:spcPts val="0"/>
              </a:spcAft>
            </a:pPr>
            <a:r>
              <a:rPr lang="fr-CA" sz="3100" b="1" kern="1200" dirty="0">
                <a:solidFill>
                  <a:schemeClr val="bg1"/>
                </a:solidFill>
                <a:latin typeface="+mj-lt"/>
                <a:ea typeface="+mj-ea"/>
                <a:cs typeface="+mj-cs"/>
              </a:rPr>
              <a:t>Les Nœuds OBIS</a:t>
            </a:r>
            <a:br>
              <a:rPr lang="fr-CA" sz="3100" b="1" kern="1200" dirty="0">
                <a:solidFill>
                  <a:schemeClr val="bg1"/>
                </a:solidFill>
                <a:latin typeface="+mj-lt"/>
                <a:ea typeface="+mj-ea"/>
                <a:cs typeface="+mj-cs"/>
              </a:rPr>
            </a:br>
            <a:r>
              <a:rPr lang="fr-CA" sz="2400" kern="1200" dirty="0">
                <a:solidFill>
                  <a:schemeClr val="bg1"/>
                </a:solidFill>
                <a:latin typeface="+mj-lt"/>
                <a:ea typeface="+mj-ea"/>
                <a:cs typeface="+mj-cs"/>
              </a:rPr>
              <a:t>et</a:t>
            </a:r>
            <a:br>
              <a:rPr lang="fr-CA" sz="3100" b="1" kern="1200" dirty="0">
                <a:solidFill>
                  <a:schemeClr val="bg1"/>
                </a:solidFill>
                <a:latin typeface="+mj-lt"/>
                <a:ea typeface="+mj-ea"/>
                <a:cs typeface="+mj-cs"/>
              </a:rPr>
            </a:br>
            <a:r>
              <a:rPr lang="fr-CA" sz="3100" b="1" kern="1200" dirty="0">
                <a:solidFill>
                  <a:schemeClr val="bg1"/>
                </a:solidFill>
                <a:latin typeface="+mj-lt"/>
                <a:ea typeface="+mj-ea"/>
                <a:cs typeface="+mj-cs"/>
              </a:rPr>
              <a:t>Contribuer à OBIS Canada</a:t>
            </a:r>
          </a:p>
        </p:txBody>
      </p:sp>
      <p:pic>
        <p:nvPicPr>
          <p:cNvPr id="8" name="Graphic 7">
            <a:extLst>
              <a:ext uri="{FF2B5EF4-FFF2-40B4-BE49-F238E27FC236}">
                <a16:creationId xmlns:a16="http://schemas.microsoft.com/office/drawing/2014/main" id="{BB90F75E-74ED-410F-892B-0F4D987BF43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949666" y="1842520"/>
            <a:ext cx="4911363" cy="2796748"/>
          </a:xfrm>
          <a:prstGeom prst="rect">
            <a:avLst/>
          </a:prstGeom>
        </p:spPr>
      </p:pic>
    </p:spTree>
    <p:extLst>
      <p:ext uri="{BB962C8B-B14F-4D97-AF65-F5344CB8AC3E}">
        <p14:creationId xmlns:p14="http://schemas.microsoft.com/office/powerpoint/2010/main" val="37058459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http://d1mpb3f4gq7nrb.cloudfront.net/img/toons/cartoon6410.png">
            <a:hlinkClick r:id="rId3"/>
          </p:cNvPr>
          <p:cNvPicPr>
            <a:picLocks noChangeAspect="1" noChangeArrowheads="1"/>
          </p:cNvPicPr>
          <p:nvPr/>
        </p:nvPicPr>
        <p:blipFill>
          <a:blip r:embed="rId4" cstate="print"/>
          <a:srcRect/>
          <a:stretch>
            <a:fillRect/>
          </a:stretch>
        </p:blipFill>
        <p:spPr bwMode="auto">
          <a:xfrm>
            <a:off x="946276" y="595784"/>
            <a:ext cx="6978020" cy="5233516"/>
          </a:xfrm>
          <a:prstGeom prst="rect">
            <a:avLst/>
          </a:prstGeom>
          <a:noFill/>
        </p:spPr>
      </p:pic>
    </p:spTree>
    <p:extLst>
      <p:ext uri="{BB962C8B-B14F-4D97-AF65-F5344CB8AC3E}">
        <p14:creationId xmlns:p14="http://schemas.microsoft.com/office/powerpoint/2010/main" val="4157491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descr="http://wordinfo.info/words/images/hippo-birds.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8460" y="1667669"/>
            <a:ext cx="6109940" cy="400964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941879" y="533400"/>
            <a:ext cx="7086506" cy="144655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err="1">
                <a:ln>
                  <a:noFill/>
                </a:ln>
                <a:solidFill>
                  <a:prstClr val="black"/>
                </a:solidFill>
                <a:effectLst/>
                <a:uLnTx/>
                <a:uFillTx/>
                <a:latin typeface="Calibri" panose="020F0502020204030204"/>
                <a:ea typeface="+mn-ea"/>
                <a:cs typeface="+mn-cs"/>
              </a:rPr>
              <a:t>Gestionnaires</a:t>
            </a:r>
            <a:r>
              <a:rPr kumimoji="0" lang="en-US" sz="4400" b="0" i="0" u="none" strike="noStrike" kern="1200" cap="none" spc="0" normalizeH="0" baseline="0" noProof="0" dirty="0">
                <a:ln>
                  <a:noFill/>
                </a:ln>
                <a:solidFill>
                  <a:prstClr val="black"/>
                </a:solidFill>
                <a:effectLst/>
                <a:uLnTx/>
                <a:uFillTx/>
                <a:latin typeface="Calibri" panose="020F0502020204030204"/>
                <a:ea typeface="+mn-ea"/>
                <a:cs typeface="+mn-cs"/>
              </a:rPr>
              <a:t> de </a:t>
            </a:r>
            <a:r>
              <a:rPr kumimoji="0" lang="en-US" sz="4400" b="0" i="0" u="none" strike="noStrike" kern="1200" cap="none" spc="0" normalizeH="0" baseline="0" noProof="0" dirty="0" err="1">
                <a:ln>
                  <a:noFill/>
                </a:ln>
                <a:solidFill>
                  <a:prstClr val="black"/>
                </a:solidFill>
                <a:effectLst/>
                <a:uLnTx/>
                <a:uFillTx/>
                <a:latin typeface="Calibri" panose="020F0502020204030204"/>
                <a:ea typeface="+mn-ea"/>
                <a:cs typeface="+mn-cs"/>
              </a:rPr>
              <a:t>données</a:t>
            </a:r>
            <a:r>
              <a:rPr kumimoji="0" lang="en-US" sz="4400" b="0" i="0" u="none" strike="noStrike" kern="1200" cap="none" spc="0" normalizeH="0" baseline="0" noProof="0" dirty="0">
                <a:ln>
                  <a:noFill/>
                </a:ln>
                <a:solidFill>
                  <a:prstClr val="black"/>
                </a:solidFill>
                <a:effectLst/>
                <a:uLnTx/>
                <a:uFillTx/>
                <a:latin typeface="Calibri" panose="020F0502020204030204"/>
                <a:ea typeface="+mn-ea"/>
                <a:cs typeface="+mn-cs"/>
              </a:rPr>
              <a:t> et </a:t>
            </a:r>
            <a:r>
              <a:rPr kumimoji="0" lang="en-US" sz="4400" b="0" i="0" u="none" strike="noStrike" kern="1200" cap="none" spc="0" normalizeH="0" baseline="0" noProof="0" dirty="0" err="1">
                <a:ln>
                  <a:noFill/>
                </a:ln>
                <a:solidFill>
                  <a:prstClr val="black"/>
                </a:solidFill>
                <a:effectLst/>
                <a:uLnTx/>
                <a:uFillTx/>
                <a:latin typeface="Calibri" panose="020F0502020204030204"/>
                <a:ea typeface="+mn-ea"/>
                <a:cs typeface="+mn-cs"/>
              </a:rPr>
              <a:t>chercheurs</a:t>
            </a:r>
            <a:endParaRPr kumimoji="0" lang="en-US" sz="4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669648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519" y="906979"/>
            <a:ext cx="5585721" cy="37461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3368145" y="260648"/>
            <a:ext cx="2249527"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600" dirty="0">
                <a:solidFill>
                  <a:srgbClr val="FF0000"/>
                </a:solidFill>
                <a:latin typeface="Calibri" panose="020F0502020204030204"/>
                <a:ea typeface="+mn-ea"/>
                <a:cs typeface="+mn-cs"/>
              </a:rPr>
              <a:t>La </a:t>
            </a:r>
            <a:r>
              <a:rPr lang="en-US" sz="3600" dirty="0" err="1">
                <a:solidFill>
                  <a:srgbClr val="FF0000"/>
                </a:solidFill>
                <a:latin typeface="Calibri" panose="020F0502020204030204"/>
                <a:ea typeface="+mn-ea"/>
                <a:cs typeface="+mn-cs"/>
              </a:rPr>
              <a:t>réalité</a:t>
            </a:r>
            <a:r>
              <a:rPr lang="en-US" sz="3600" dirty="0">
                <a:solidFill>
                  <a:srgbClr val="FF0000"/>
                </a:solidFill>
                <a:latin typeface="Calibri" panose="020F0502020204030204"/>
                <a:ea typeface="+mn-ea"/>
                <a:cs typeface="+mn-cs"/>
              </a:rPr>
              <a:t>…</a:t>
            </a:r>
            <a:endParaRPr kumimoji="0" lang="en-US" sz="36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pic>
        <p:nvPicPr>
          <p:cNvPr id="7" name="Picture 6">
            <a:extLst>
              <a:ext uri="{FF2B5EF4-FFF2-40B4-BE49-F238E27FC236}">
                <a16:creationId xmlns:a16="http://schemas.microsoft.com/office/drawing/2014/main" id="{22819287-4F41-B043-899A-618C3DC76527}"/>
              </a:ext>
            </a:extLst>
          </p:cNvPr>
          <p:cNvPicPr>
            <a:picLocks noChangeAspect="1"/>
          </p:cNvPicPr>
          <p:nvPr/>
        </p:nvPicPr>
        <p:blipFill>
          <a:blip r:embed="rId4"/>
          <a:stretch>
            <a:fillRect/>
          </a:stretch>
        </p:blipFill>
        <p:spPr>
          <a:xfrm>
            <a:off x="4081281" y="874153"/>
            <a:ext cx="4810473" cy="4492600"/>
          </a:xfrm>
          <a:prstGeom prst="rect">
            <a:avLst/>
          </a:prstGeom>
        </p:spPr>
      </p:pic>
      <p:pic>
        <p:nvPicPr>
          <p:cNvPr id="9" name="Picture 8">
            <a:extLst>
              <a:ext uri="{FF2B5EF4-FFF2-40B4-BE49-F238E27FC236}">
                <a16:creationId xmlns:a16="http://schemas.microsoft.com/office/drawing/2014/main" id="{C08E766F-44C6-4F4E-94B9-A6EAACE8AF59}"/>
              </a:ext>
            </a:extLst>
          </p:cNvPr>
          <p:cNvPicPr>
            <a:picLocks noChangeAspect="1"/>
          </p:cNvPicPr>
          <p:nvPr/>
        </p:nvPicPr>
        <p:blipFill>
          <a:blip r:embed="rId5"/>
          <a:stretch>
            <a:fillRect/>
          </a:stretch>
        </p:blipFill>
        <p:spPr>
          <a:xfrm>
            <a:off x="1043608" y="1189855"/>
            <a:ext cx="7056784" cy="5407497"/>
          </a:xfrm>
          <a:prstGeom prst="rect">
            <a:avLst/>
          </a:prstGeom>
        </p:spPr>
      </p:pic>
    </p:spTree>
    <p:extLst>
      <p:ext uri="{BB962C8B-B14F-4D97-AF65-F5344CB8AC3E}">
        <p14:creationId xmlns:p14="http://schemas.microsoft.com/office/powerpoint/2010/main" val="3779175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465312" y="274638"/>
            <a:ext cx="7283152" cy="490066"/>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marL="0" marR="0" lvl="0" indent="0" algn="l" defTabSz="685800" rtl="0" eaLnBrk="1" fontAlgn="auto" latinLnBrk="0" hangingPunct="1">
              <a:lnSpc>
                <a:spcPct val="90000"/>
              </a:lnSpc>
              <a:spcBef>
                <a:spcPct val="0"/>
              </a:spcBef>
              <a:spcAft>
                <a:spcPts val="0"/>
              </a:spcAft>
              <a:buClrTx/>
              <a:buSzTx/>
              <a:buFontTx/>
              <a:buNone/>
              <a:tabLst/>
              <a:defRPr/>
            </a:pPr>
            <a:r>
              <a:rPr kumimoji="0" lang="nl-NL" sz="3300" b="0" i="0" u="none" strike="noStrike" kern="1200" cap="none" spc="0" normalizeH="0" baseline="0" noProof="0" dirty="0">
                <a:ln>
                  <a:noFill/>
                </a:ln>
                <a:solidFill>
                  <a:prstClr val="black"/>
                </a:solidFill>
                <a:effectLst/>
                <a:uLnTx/>
                <a:uFillTx/>
                <a:latin typeface="Calibri Light" panose="020F0302020204030204"/>
                <a:ea typeface="+mj-ea"/>
                <a:cs typeface="+mj-cs"/>
              </a:rPr>
              <a:t>Le </a:t>
            </a:r>
            <a:r>
              <a:rPr kumimoji="0" lang="nl-NL" sz="3300" b="0" i="0" u="none" strike="noStrike" kern="1200" cap="none" spc="0" normalizeH="0" baseline="0" noProof="0" dirty="0" err="1">
                <a:ln>
                  <a:noFill/>
                </a:ln>
                <a:solidFill>
                  <a:prstClr val="black"/>
                </a:solidFill>
                <a:effectLst/>
                <a:uLnTx/>
                <a:uFillTx/>
                <a:latin typeface="Calibri Light" panose="020F0302020204030204"/>
                <a:ea typeface="+mj-ea"/>
                <a:cs typeface="+mj-cs"/>
              </a:rPr>
              <a:t>partage</a:t>
            </a:r>
            <a:r>
              <a:rPr kumimoji="0" lang="nl-NL" sz="3300" b="0" i="0" u="none" strike="noStrike" kern="1200" cap="none" spc="0" normalizeH="0" baseline="0" noProof="0" dirty="0">
                <a:ln>
                  <a:noFill/>
                </a:ln>
                <a:solidFill>
                  <a:prstClr val="black"/>
                </a:solidFill>
                <a:effectLst/>
                <a:uLnTx/>
                <a:uFillTx/>
                <a:latin typeface="Calibri Light" panose="020F0302020204030204"/>
                <a:ea typeface="+mj-ea"/>
                <a:cs typeface="+mj-cs"/>
              </a:rPr>
              <a:t> des </a:t>
            </a:r>
            <a:r>
              <a:rPr kumimoji="0" lang="nl-NL" sz="3300" b="0" i="0" u="none" strike="noStrike" kern="1200" cap="none" spc="0" normalizeH="0" baseline="0" noProof="0" dirty="0" err="1">
                <a:ln>
                  <a:noFill/>
                </a:ln>
                <a:solidFill>
                  <a:prstClr val="black"/>
                </a:solidFill>
                <a:effectLst/>
                <a:uLnTx/>
                <a:uFillTx/>
                <a:latin typeface="Calibri Light" panose="020F0302020204030204"/>
                <a:ea typeface="+mj-ea"/>
                <a:cs typeface="+mj-cs"/>
              </a:rPr>
              <a:t>données</a:t>
            </a:r>
            <a:endParaRPr kumimoji="0" lang="nl-NL" sz="3300" b="0" i="0" u="none" strike="noStrike" kern="1200" cap="none" spc="0" normalizeH="0" baseline="0" noProof="0" dirty="0">
              <a:ln>
                <a:noFill/>
              </a:ln>
              <a:solidFill>
                <a:prstClr val="black"/>
              </a:solidFill>
              <a:effectLst/>
              <a:uLnTx/>
              <a:uFillTx/>
              <a:latin typeface="Calibri Light" panose="020F0302020204030204"/>
              <a:ea typeface="+mj-ea"/>
              <a:cs typeface="+mj-cs"/>
            </a:endParaRPr>
          </a:p>
        </p:txBody>
      </p:sp>
      <p:sp>
        <p:nvSpPr>
          <p:cNvPr id="3" name="Content Placeholder 2"/>
          <p:cNvSpPr txBox="1">
            <a:spLocks/>
          </p:cNvSpPr>
          <p:nvPr/>
        </p:nvSpPr>
        <p:spPr>
          <a:xfrm>
            <a:off x="1043608" y="865188"/>
            <a:ext cx="7704856" cy="5260975"/>
          </a:xfrm>
          <a:prstGeom prst="rect">
            <a:avLst/>
          </a:prstGeom>
        </p:spPr>
        <p:txBody>
          <a:bodyPr/>
          <a:lstStyle>
            <a:lvl1pPr marL="171450" indent="-171450" algn="l" defTabSz="685800" rtl="0" eaLnBrk="1" latinLnBrk="0" hangingPunct="1">
              <a:lnSpc>
                <a:spcPct val="90000"/>
              </a:lnSpc>
              <a:spcBef>
                <a:spcPts val="750"/>
              </a:spcBef>
              <a:buFont typeface="Arial"/>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a:lstStyle>
          <a:p>
            <a:pPr marL="171450" marR="0" lvl="0" indent="-171450" algn="l" defTabSz="685800" rtl="0" eaLnBrk="1" fontAlgn="auto" latinLnBrk="0" hangingPunct="1">
              <a:lnSpc>
                <a:spcPct val="90000"/>
              </a:lnSpc>
              <a:spcBef>
                <a:spcPts val="750"/>
              </a:spcBef>
              <a:spcAft>
                <a:spcPts val="0"/>
              </a:spcAft>
              <a:buClrTx/>
              <a:buSzTx/>
              <a:buFont typeface="Arial"/>
              <a:buNone/>
              <a:tabLst/>
              <a:defRPr/>
            </a:pPr>
            <a:r>
              <a:rPr kumimoji="0" lang="nl-NL" sz="2100" b="0" i="0" u="none" strike="noStrike" kern="1200" cap="none" spc="0" normalizeH="0" baseline="0" noProof="0" dirty="0">
                <a:ln>
                  <a:noFill/>
                </a:ln>
                <a:solidFill>
                  <a:prstClr val="black"/>
                </a:solidFill>
                <a:effectLst/>
                <a:uLnTx/>
                <a:uFillTx/>
                <a:latin typeface="Calibri" panose="020F0502020204030204"/>
                <a:ea typeface="+mn-ea"/>
                <a:cs typeface="+mn-cs"/>
              </a:rPr>
              <a:t>Le sens et </a:t>
            </a:r>
            <a:r>
              <a:rPr kumimoji="0" lang="nl-NL" sz="2100" b="0" i="0" u="none" strike="noStrike" kern="1200" cap="none" spc="0" normalizeH="0" baseline="0" noProof="0" dirty="0" err="1">
                <a:ln>
                  <a:noFill/>
                </a:ln>
                <a:solidFill>
                  <a:prstClr val="black"/>
                </a:solidFill>
                <a:effectLst/>
                <a:uLnTx/>
                <a:uFillTx/>
                <a:latin typeface="Calibri" panose="020F0502020204030204"/>
                <a:ea typeface="+mn-ea"/>
                <a:cs typeface="+mn-cs"/>
              </a:rPr>
              <a:t>le</a:t>
            </a:r>
            <a:r>
              <a:rPr kumimoji="0" lang="nl-NL" sz="21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nl-NL" sz="2100" b="0" i="0" u="none" strike="noStrike" kern="1200" cap="none" spc="0" normalizeH="0" baseline="0" noProof="0" dirty="0" err="1">
                <a:ln>
                  <a:noFill/>
                </a:ln>
                <a:solidFill>
                  <a:prstClr val="black"/>
                </a:solidFill>
                <a:effectLst/>
                <a:uLnTx/>
                <a:uFillTx/>
                <a:latin typeface="Calibri" panose="020F0502020204030204"/>
                <a:ea typeface="+mn-ea"/>
                <a:cs typeface="+mn-cs"/>
              </a:rPr>
              <a:t>non-sens</a:t>
            </a:r>
            <a:r>
              <a:rPr kumimoji="0" lang="nl-NL" sz="2100" b="0" i="0" u="none" strike="noStrike" kern="1200" cap="none" spc="0" normalizeH="0" baseline="0" noProof="0" dirty="0">
                <a:ln>
                  <a:noFill/>
                </a:ln>
                <a:solidFill>
                  <a:prstClr val="black"/>
                </a:solidFill>
                <a:effectLst/>
                <a:uLnTx/>
                <a:uFillTx/>
                <a:latin typeface="Calibri" panose="020F0502020204030204"/>
                <a:ea typeface="+mn-ea"/>
                <a:cs typeface="+mn-cs"/>
              </a:rPr>
              <a:t> du </a:t>
            </a:r>
            <a:r>
              <a:rPr kumimoji="0" lang="nl-NL" sz="2100" b="0" i="0" u="none" strike="noStrike" kern="1200" cap="none" spc="0" normalizeH="0" baseline="0" noProof="0" dirty="0" err="1">
                <a:ln>
                  <a:noFill/>
                </a:ln>
                <a:solidFill>
                  <a:prstClr val="black"/>
                </a:solidFill>
                <a:effectLst/>
                <a:uLnTx/>
                <a:uFillTx/>
                <a:latin typeface="Calibri" panose="020F0502020204030204"/>
                <a:ea typeface="+mn-ea"/>
                <a:cs typeface="+mn-cs"/>
              </a:rPr>
              <a:t>partage</a:t>
            </a:r>
            <a:r>
              <a:rPr kumimoji="0" lang="nl-NL" sz="2100" b="0" i="0" u="none" strike="noStrike" kern="1200" cap="none" spc="0" normalizeH="0" baseline="0" noProof="0" dirty="0">
                <a:ln>
                  <a:noFill/>
                </a:ln>
                <a:solidFill>
                  <a:prstClr val="black"/>
                </a:solidFill>
                <a:effectLst/>
                <a:uLnTx/>
                <a:uFillTx/>
                <a:latin typeface="Calibri" panose="020F0502020204030204"/>
                <a:ea typeface="+mn-ea"/>
                <a:cs typeface="+mn-cs"/>
              </a:rPr>
              <a:t> des </a:t>
            </a:r>
            <a:r>
              <a:rPr kumimoji="0" lang="nl-NL" sz="2100" b="0" i="0" u="none" strike="noStrike" kern="1200" cap="none" spc="0" normalizeH="0" baseline="0" noProof="0" dirty="0" err="1">
                <a:ln>
                  <a:noFill/>
                </a:ln>
                <a:solidFill>
                  <a:prstClr val="black"/>
                </a:solidFill>
                <a:effectLst/>
                <a:uLnTx/>
                <a:uFillTx/>
                <a:latin typeface="Calibri" panose="020F0502020204030204"/>
                <a:ea typeface="+mn-ea"/>
                <a:cs typeface="+mn-cs"/>
              </a:rPr>
              <a:t>données</a:t>
            </a:r>
            <a:r>
              <a:rPr kumimoji="0" lang="nl-NL" sz="21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sp>
        <p:nvSpPr>
          <p:cNvPr id="4" name="Rectangle 3"/>
          <p:cNvSpPr txBox="1">
            <a:spLocks noChangeArrowheads="1"/>
          </p:cNvSpPr>
          <p:nvPr/>
        </p:nvSpPr>
        <p:spPr>
          <a:xfrm>
            <a:off x="395536" y="1484784"/>
            <a:ext cx="8208714" cy="4641379"/>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ts val="600"/>
              </a:spcBef>
              <a:spcAft>
                <a:spcPts val="0"/>
              </a:spcAft>
              <a:buClrTx/>
              <a:buSzTx/>
              <a:buFont typeface="Arial" pitchFamily="34" charset="0"/>
              <a:buChar char="•"/>
              <a:tabLst/>
              <a:defRPr/>
            </a:pPr>
            <a:r>
              <a:rPr kumimoji="0" lang="fr-CA" sz="1700" b="1" i="0" u="none" strike="noStrike" kern="1200" cap="none" spc="0" normalizeH="0" baseline="0" dirty="0">
                <a:ln>
                  <a:noFill/>
                </a:ln>
                <a:solidFill>
                  <a:srgbClr val="004F61"/>
                </a:solidFill>
                <a:effectLst/>
                <a:uLnTx/>
                <a:uFillTx/>
                <a:latin typeface="Calibri" panose="020F0502020204030204"/>
                <a:ea typeface="Verdana" pitchFamily="34" charset="0"/>
                <a:cs typeface="Verdana" pitchFamily="34" charset="0"/>
              </a:rPr>
              <a:t>Comment convaincre les producteurs de données à les partager?</a:t>
            </a:r>
          </a:p>
          <a:p>
            <a:pPr marL="742950" marR="0" lvl="1" indent="-285750" algn="l" defTabSz="914400" rtl="0" eaLnBrk="1" fontAlgn="auto" latinLnBrk="0" hangingPunct="1">
              <a:lnSpc>
                <a:spcPct val="100000"/>
              </a:lnSpc>
              <a:spcBef>
                <a:spcPts val="600"/>
              </a:spcBef>
              <a:spcAft>
                <a:spcPts val="0"/>
              </a:spcAft>
              <a:buClrTx/>
              <a:buSzTx/>
              <a:buFont typeface="Arial" pitchFamily="34" charset="0"/>
              <a:buChar char="–"/>
              <a:tabLst/>
              <a:defRPr/>
            </a:pPr>
            <a:r>
              <a:rPr kumimoji="0" lang="fr-CA" sz="1600" b="0" i="0" u="none" strike="noStrike" kern="1200" cap="none" spc="0" normalizeH="0" baseline="0" dirty="0">
                <a:ln>
                  <a:noFill/>
                </a:ln>
                <a:solidFill>
                  <a:prstClr val="black"/>
                </a:solidFill>
                <a:effectLst/>
                <a:uLnTx/>
                <a:uFillTx/>
                <a:latin typeface="Calibri" panose="020F0502020204030204"/>
                <a:ea typeface="Verdana" pitchFamily="34" charset="0"/>
                <a:cs typeface="Verdana" pitchFamily="34" charset="0"/>
              </a:rPr>
              <a:t>« </a:t>
            </a:r>
            <a:r>
              <a:rPr kumimoji="0" lang="fr-CA" sz="1600" b="1" i="0" u="none" strike="noStrike" kern="1200" cap="none" spc="0" normalizeH="0" baseline="0" dirty="0">
                <a:ln>
                  <a:noFill/>
                </a:ln>
                <a:solidFill>
                  <a:schemeClr val="accent2"/>
                </a:solidFill>
                <a:effectLst/>
                <a:uLnTx/>
                <a:uFillTx/>
                <a:latin typeface="Calibri" panose="020F0502020204030204"/>
                <a:ea typeface="Verdana" pitchFamily="34" charset="0"/>
                <a:cs typeface="Verdana" pitchFamily="34" charset="0"/>
              </a:rPr>
              <a:t>le bâton </a:t>
            </a:r>
            <a:r>
              <a:rPr kumimoji="0" lang="fr-CA" sz="1600" b="0" i="0" u="none" strike="noStrike" kern="1200" cap="none" spc="0" normalizeH="0" baseline="0" dirty="0">
                <a:ln>
                  <a:noFill/>
                </a:ln>
                <a:solidFill>
                  <a:prstClr val="black"/>
                </a:solidFill>
                <a:effectLst/>
                <a:uLnTx/>
                <a:uFillTx/>
                <a:latin typeface="Calibri" panose="020F0502020204030204"/>
                <a:ea typeface="Verdana" pitchFamily="34" charset="0"/>
                <a:cs typeface="Verdana" pitchFamily="34" charset="0"/>
              </a:rPr>
              <a:t>»</a:t>
            </a:r>
          </a:p>
          <a:p>
            <a:pPr marL="742950" marR="0" lvl="1" indent="-285750" algn="l" defTabSz="914400" rtl="0" eaLnBrk="1" fontAlgn="auto" latinLnBrk="0" hangingPunct="1">
              <a:lnSpc>
                <a:spcPct val="100000"/>
              </a:lnSpc>
              <a:spcBef>
                <a:spcPts val="600"/>
              </a:spcBef>
              <a:spcAft>
                <a:spcPts val="0"/>
              </a:spcAft>
              <a:buClrTx/>
              <a:buSzTx/>
              <a:buFontTx/>
              <a:buNone/>
              <a:tabLst/>
              <a:defRPr/>
            </a:pPr>
            <a:r>
              <a:rPr kumimoji="0" lang="fr-CA" sz="1600" b="0" i="0" u="none" strike="noStrike" kern="1200" cap="none" spc="0" normalizeH="0" baseline="0" dirty="0">
                <a:ln>
                  <a:noFill/>
                </a:ln>
                <a:solidFill>
                  <a:prstClr val="black"/>
                </a:solidFill>
                <a:effectLst/>
                <a:uLnTx/>
                <a:uFillTx/>
                <a:latin typeface="Calibri" panose="020F0502020204030204"/>
                <a:ea typeface="Verdana" pitchFamily="34" charset="0"/>
                <a:cs typeface="Verdana" pitchFamily="34" charset="0"/>
              </a:rPr>
              <a:t>	Obligations légales inscrites aux contrats…</a:t>
            </a:r>
          </a:p>
          <a:p>
            <a:pPr marL="742950" marR="0" lvl="1" indent="-285750" algn="l" defTabSz="914400" rtl="0" eaLnBrk="1" fontAlgn="auto" latinLnBrk="0" hangingPunct="1">
              <a:lnSpc>
                <a:spcPct val="100000"/>
              </a:lnSpc>
              <a:spcBef>
                <a:spcPts val="600"/>
              </a:spcBef>
              <a:spcAft>
                <a:spcPts val="0"/>
              </a:spcAft>
              <a:buClrTx/>
              <a:buSzTx/>
              <a:buFontTx/>
              <a:buNone/>
              <a:tabLst/>
              <a:defRPr/>
            </a:pPr>
            <a:endParaRPr kumimoji="0" lang="fr-CA" sz="1800" b="0" i="0" u="none" strike="noStrike" kern="1200" cap="none" spc="0" normalizeH="0" baseline="0" dirty="0">
              <a:ln>
                <a:noFill/>
              </a:ln>
              <a:solidFill>
                <a:prstClr val="black"/>
              </a:solidFill>
              <a:effectLst/>
              <a:uLnTx/>
              <a:uFillTx/>
              <a:latin typeface="Calibri" panose="020F0502020204030204"/>
              <a:ea typeface="Verdana" pitchFamily="34" charset="0"/>
              <a:cs typeface="Verdana" pitchFamily="34" charset="0"/>
            </a:endParaRPr>
          </a:p>
          <a:p>
            <a:pPr marL="742950" marR="0" lvl="1" indent="-285750" algn="l" defTabSz="914400" rtl="0" eaLnBrk="1" fontAlgn="auto" latinLnBrk="0" hangingPunct="1">
              <a:lnSpc>
                <a:spcPct val="100000"/>
              </a:lnSpc>
              <a:spcBef>
                <a:spcPts val="600"/>
              </a:spcBef>
              <a:spcAft>
                <a:spcPts val="0"/>
              </a:spcAft>
              <a:buClrTx/>
              <a:buSzTx/>
              <a:buFontTx/>
              <a:buNone/>
              <a:tabLst/>
              <a:defRPr/>
            </a:pPr>
            <a:endParaRPr kumimoji="0" lang="fr-CA" sz="1800" b="0" i="0" u="none" strike="noStrike" kern="1200" cap="none" spc="0" normalizeH="0" baseline="0" dirty="0">
              <a:ln>
                <a:noFill/>
              </a:ln>
              <a:solidFill>
                <a:prstClr val="black"/>
              </a:solidFill>
              <a:effectLst/>
              <a:uLnTx/>
              <a:uFillTx/>
              <a:latin typeface="Calibri" panose="020F0502020204030204"/>
              <a:ea typeface="Verdana" pitchFamily="34" charset="0"/>
              <a:cs typeface="Verdana" pitchFamily="34" charset="0"/>
            </a:endParaRPr>
          </a:p>
          <a:p>
            <a:pPr marL="742950" marR="0" lvl="1" indent="-285750" algn="l" defTabSz="914400" rtl="0" eaLnBrk="1" fontAlgn="auto" latinLnBrk="0" hangingPunct="1">
              <a:lnSpc>
                <a:spcPct val="100000"/>
              </a:lnSpc>
              <a:spcBef>
                <a:spcPts val="600"/>
              </a:spcBef>
              <a:spcAft>
                <a:spcPts val="0"/>
              </a:spcAft>
              <a:buClrTx/>
              <a:buSzTx/>
              <a:buFont typeface="Arial" pitchFamily="34" charset="0"/>
              <a:buChar char="–"/>
              <a:tabLst/>
              <a:defRPr/>
            </a:pPr>
            <a:r>
              <a:rPr kumimoji="0" lang="fr-CA" sz="1600" b="0" i="0" u="none" strike="noStrike" kern="1200" cap="none" spc="0" normalizeH="0" baseline="0" dirty="0">
                <a:ln>
                  <a:noFill/>
                </a:ln>
                <a:solidFill>
                  <a:prstClr val="black"/>
                </a:solidFill>
                <a:effectLst/>
                <a:uLnTx/>
                <a:uFillTx/>
                <a:latin typeface="Calibri" panose="020F0502020204030204"/>
                <a:ea typeface="Verdana" pitchFamily="34" charset="0"/>
                <a:cs typeface="Verdana" pitchFamily="34" charset="0"/>
              </a:rPr>
              <a:t>« </a:t>
            </a:r>
            <a:r>
              <a:rPr kumimoji="0" lang="fr-CA" sz="1600" b="1" i="0" u="none" strike="noStrike" kern="1200" cap="none" spc="0" normalizeH="0" baseline="0" dirty="0">
                <a:ln>
                  <a:noFill/>
                </a:ln>
                <a:solidFill>
                  <a:schemeClr val="accent2"/>
                </a:solidFill>
                <a:effectLst/>
                <a:uLnTx/>
                <a:uFillTx/>
                <a:latin typeface="Calibri" panose="020F0502020204030204"/>
                <a:ea typeface="Verdana" pitchFamily="34" charset="0"/>
                <a:cs typeface="Verdana" pitchFamily="34" charset="0"/>
              </a:rPr>
              <a:t>la carotte </a:t>
            </a:r>
            <a:r>
              <a:rPr kumimoji="0" lang="fr-CA" sz="1600" b="0" i="0" u="none" strike="noStrike" kern="1200" cap="none" spc="0" normalizeH="0" baseline="0" dirty="0">
                <a:ln>
                  <a:noFill/>
                </a:ln>
                <a:solidFill>
                  <a:prstClr val="black"/>
                </a:solidFill>
                <a:effectLst/>
                <a:uLnTx/>
                <a:uFillTx/>
                <a:latin typeface="Calibri" panose="020F0502020204030204"/>
                <a:ea typeface="Verdana" pitchFamily="34" charset="0"/>
                <a:cs typeface="Verdana" pitchFamily="34" charset="0"/>
              </a:rPr>
              <a:t>»</a:t>
            </a:r>
          </a:p>
          <a:p>
            <a:pPr marL="742950" marR="0" lvl="1" indent="-285750" algn="l" defTabSz="914400" rtl="0" eaLnBrk="1" fontAlgn="auto" latinLnBrk="0" hangingPunct="1">
              <a:lnSpc>
                <a:spcPct val="100000"/>
              </a:lnSpc>
              <a:spcBef>
                <a:spcPts val="600"/>
              </a:spcBef>
              <a:spcAft>
                <a:spcPts val="0"/>
              </a:spcAft>
              <a:buClrTx/>
              <a:buSzTx/>
              <a:buFontTx/>
              <a:buNone/>
              <a:tabLst/>
              <a:defRPr/>
            </a:pPr>
            <a:r>
              <a:rPr kumimoji="0" lang="fr-CA" sz="1600" b="0" i="0" u="none" strike="noStrike" kern="1200" cap="none" spc="0" normalizeH="0" baseline="0" dirty="0">
                <a:ln>
                  <a:noFill/>
                </a:ln>
                <a:solidFill>
                  <a:prstClr val="black"/>
                </a:solidFill>
                <a:effectLst/>
                <a:uLnTx/>
                <a:uFillTx/>
                <a:latin typeface="Calibri" panose="020F0502020204030204"/>
                <a:ea typeface="Verdana" pitchFamily="34" charset="0"/>
                <a:cs typeface="Verdana" pitchFamily="34" charset="0"/>
              </a:rPr>
              <a:t>	Rendre avantageux à tout le monde le partage des données</a:t>
            </a:r>
          </a:p>
          <a:p>
            <a:pPr marL="742950" marR="0" lvl="1" indent="-285750" algn="l" defTabSz="914400" rtl="0" eaLnBrk="1" fontAlgn="auto" latinLnBrk="0" hangingPunct="1">
              <a:lnSpc>
                <a:spcPct val="100000"/>
              </a:lnSpc>
              <a:spcBef>
                <a:spcPts val="600"/>
              </a:spcBef>
              <a:spcAft>
                <a:spcPts val="0"/>
              </a:spcAft>
              <a:buClrTx/>
              <a:buSzTx/>
              <a:buFontTx/>
              <a:buNone/>
              <a:tabLst/>
              <a:defRPr/>
            </a:pPr>
            <a:r>
              <a:rPr kumimoji="0" lang="fr-CA" sz="1600" b="0" i="0" u="none" strike="noStrike" kern="1200" cap="none" spc="0" normalizeH="0" baseline="0" dirty="0">
                <a:ln>
                  <a:noFill/>
                </a:ln>
                <a:solidFill>
                  <a:prstClr val="black"/>
                </a:solidFill>
                <a:effectLst/>
                <a:uLnTx/>
                <a:uFillTx/>
                <a:latin typeface="Calibri" panose="020F0502020204030204"/>
                <a:ea typeface="Verdana" pitchFamily="34" charset="0"/>
                <a:cs typeface="Verdana" pitchFamily="34" charset="0"/>
              </a:rPr>
              <a:t>	=&gt; Rompre avec le dilemme du prisonnier</a:t>
            </a:r>
          </a:p>
        </p:txBody>
      </p:sp>
      <p:sp>
        <p:nvSpPr>
          <p:cNvPr id="5" name="AutoShape 2" descr="data:image/jpeg;base64,/9j/4AAQSkZJRgABAQAAAQABAAD/2wCEAAkGBhQSEBUTEhIWFRUUGBoYGRcUFBYUHBwfFhcfFBUbFxgXHCgfFxojIBQaHy8gJScpLC0sGh4xNTIqNSkrLykBCQoKDgwOGg8PGiokHyQsKSwpNCoqLzUsLCksLCwpLDQpLywsKSwqLSwsLSwuMDYsLC8vKjA1KSosKiwsLCwpKf/AABEIAIsA2AMBIgACEQEDEQH/xAAcAAABBQEBAQAAAAAAAAAAAAAAAgMFBgcBBAj/xABHEAACAQMCBAMFBQMJBAsAAAABAgMABBESIQUGMUETIlEHMmFxgRQjQnKxUqHRM2JzgpGSweHwFkOy8RUkJTRFU2Ois8LS/8QAGgEBAAMBAQEAAAAAAAAAAAAAAAECAwQFBv/EAC0RAAICAQMBBgQHAAAAAAAAAAABAhEDEiExBBMiQWFxkVGBobEFFDLR4fDx/9oADAMBAAIRAxEAPwDcaKKKAKKKKAKKKKAKKKKAKSy5pVFAJVux60qksuaSWPTvQCy2KT4o9aRpwd98+tO4oADV2mNOScbYpYc9O9AdZuw611VxUVfcz2sBIknQMOqg63+qJlh/ZVfm9qUTHTbW087fzVAH1xqYf3aAu9FUX/aXikv8lw5UH/qMT/bqaOurHxp/xW8X1H6CN/1oC81w1SRwXi5630K/JC3/ANFpX/QHFR/4jH9YT/GgJHj/AB9LNxqmyWDP4TgnKqQHZXA+7A1Ddzp3AJXOoI4BzdBIxj8YFnlYRDcllZRKuce7sWG+PcI7GoXiPK/FJQFe5tnwcqWUoynplGERKt2yCOtQPs45cu7bw544YZY5pDli41IjNodkGFAOFzsCSMDAG1Aa/RRRQBRRRQBRRRQBRRRQBRRRQBRRXCaAS8oAySAPUnHw71RecPaolrI0FvGJpl2cltMaH0ZgCWb+aOncjpVJ9ovNLniZ3Jjs3Tw4/wAJkChw7Dox1Moz2A261T1BxucnqSdySd2J9SSSfrXNlzaVtyev0X4d20k8nFX7t19jQOH+169eZU8C3fJGVBeLAzgkyO5VB8SK1XhnEUmTVG6P2bQ6yAHupK9xXzbwmNRcxg43YEu3mP0Ubn6VpfLHKE1jOl99rt/szgmYnXEDG4ypOvYkHBBOD19cVbFNyRl1vT48UnW3lT+7/wANSl6Uxe36Qx65ZFjUfidgoyem56n4VVrnnV538KxiLHvJIp2z0KxZDHPYuUXv5ulO2vKMkjrJdSlyOijGQfzgDR8owo+Jrc80avOeWaQwWkDSSDqWUnGe5QYIHxdox8aVDy/dzgm7nwpGDGhz1/LhF+Xn+dWixtUjXRGioB+FQAPnt1+dPt0NAQNhyPaRgfdB/wCk84/ue4P7KnYoQoAUAAdABgD5AdKIugpdAcxRiu0UAUUUUBw1Bcir/wBm2v8AQp+8VK8Qv0hjaSV1RF3LOcAfU1l/DfakkNlbwWypLIkKeI0jmJEOMaemp2B2OBgetQ2krZKTeyNZorPuX/a5DLHJ9oURyxKXwja1lA7RFgDryQNB33HXfEHxH2v3DLAYIUDamMoOpx5CwKK2PdUBSzgbkgL3qNcauys5LH+rY1zNFZR7N+aWe9kFxLO804HlbSsaBCSG0F8oWzpVQuwAzkkmu1KdkRkpK0avRRRUlgooooAooooBLNisH5752e/mZI2ItUOEUZAl09ZH/aUkeVemN+p22jmKxkmtZoonCPJGyKzZwNY05ON+hNfOfEIIRIVhLGOIlA7tvJo8pcgYVFyvlUdtySTWGdtR2Z6X4bjjPN3o3Xt6saSIDoOu+3+vhXJSQpIIzjv0+tLqR4LZoTJPNkRW4B2xlpGP3KLq2JBw2Dt7udia4McXOVH03U5Y9PhcvaviWi0ktntVs4OGzeJIEmSSTSJHwQTKzR5YYbbTsNLDdQRU7f8ACPvE+1ySSSYHg2kAJYYGBhh93bqP2xuB/vD0ry8uWrWM63ly3iJJEUYxn7u3LuJDoUZHgE4BYe6Rn3T5Zbk8z3Fulw3EJTJNliuImiRtRBjVNPRcafe3xXqalR8TO0+8W/g/D0hjCJGseNyqdMkeY56sc/iO5p66uigJCM+PwoAWPyyRmoaLjU0D6bxFCdBcRZCfASo2TCfjllPqK7dcTknd4rR1XwzolnZdYU4yUiXYSSDIySdK53ydqnUqsqezh/G452KosiOu5WWGSIgf11AP0JqSkPb1qpcZtoobd3llmk0bl5LqSEDfBOqMqB12UD0FSvKE0jWqNKHBYsUEv8p4eo+F4n8/TgkdfXeoTsE2BXaK5mrA7RXM12gILifO1nbyGOW5RXHVRqcj8wQHSfnVc477XraNSLfMr9mcNHEM92ZsMwHoo36Z71Ky+y/h7Ag2/UklvElDZY6idWrOc75quTexhUcPbTLt0FxGZCPjrR11HfqwJ+NZzc0u6jSCg33mUK+5lubx92e4ZcuoYqsaHpqWMYVfQZJO9Rlnw95lk+80urkssmMAMeu26t5cnsehxWw8K9ksKZM0rszfhg/6sgx0wEOonc7lvoKnLLkGxiVVW0hOkkgyIJGydyS75JPzNcvYZJXbr6/wdPbYo1Sb58v3ZifCeVvHurZIJgwkYMNSh2UKCWchTjR8yMZAG9WW99nHE4EBh8CUBziNPLhO3vhQep2yCPVs1rdlwaGEsYoY4y/vGONUJ+ekb17a3x4VGNS3OLqY4+olqlFGY8p+ydVeT7fCkmlw0bCeRw3c60IHQgYJ3OcHOMkrTqK2SohJRVIKKKKkkKKKKAKKKKA41YFz7yhDYSwxxl3L+LLqc7KocKkaqNsLrJJOScL06Vv1V/m7kyDiEYWXUrJnRJGQGXUMMNwQVO2QRjYGqTjqVHR0+Xssik914+Z8/TRtH7+2qNJQO4WRdaZ+ON/rVk45yxc2/D7YkRtFI6yFkLZEk4AjEqke6urSGB3wuwrROPeyi3uWjbxZYikSQnRoOpYxpTVqU+YA4yK8y3rW8ZsrdWnhtz4TS3Km4ZmADCKKJAA4QEDUxCrjG+Ns44lFv4M68vXTzKHxVt+vh7FO4K1xwu6NvcskUJYateWQ52V4CMFQ34sjAI8wHWrhPZy27+LaKpQ/ylrsit31QnpHL8D5W74O9VPjwn4jIgnWeMIWw72SKq6tmEuJNQQ4BJycaQTjFWrh3EY4LFHeZZFhRUaSM6wzLiPC43ZicAdyah93go6yrv8AP93+ZM8J5pjuUeNCPECkNDMCjqcYxJGdyvqRkY6E1Fu8tkqRrp8OQFgsUUk3hvgNKkaKVZ48kuNW4BIPamVS2v0y0eWjOnzeSWM41DDKdS7EEFTg/p6rbgaK4dnllKqyr40rS6Q4AfTq7kAAk5ONqhSXJh+VknV7fU8Vpe2/iJJcpe3UyHKCS28NEI6GODZQ385tTfGp+TnFz/J2FwT2LtBF+shP7qqPDeU4be90qzwpcN9zImhtEmMmFvFVhpYAsh67MuelWtuVbse7eof6S0Un6lJF/Stbb4KaIRdSsTc8dv3x4cVtED3keWZvj5I1UbfmqKluZmJE/EXOPeW3WOBV2z94y6njXY7s61Jf7G3LEiS9jKtgMsdoFyBtjLStjr2Fey15Ht9QM5kuGByPtD61HoRGoCbepUmlSfiTqxrhHh5LtGad7iNpfsxQIniSSP4ratTTKJGJCgAKp21ZY9MZuYoArtXWxi3bsKKKKkgKKKKAKKKKAKKKKAKKKKAKKKKAKKKKAKKKQzdh1oDzcW4ksEMkr50xqXbAycKM7DuewFY9xXh8lys11LMkKCdsQapGJkGNSRiN1wwKgFs5JDHKIN9lu7FJY3jkUMjqVYHuCMEGqBzJytw+xQ3VyZZsnSEYhjIcZCtpUNIMLvrJGBvms5KTaotFpD/JvLxvIEub8mbWS0cXuwhR7reEP5TJyQXztpOBmoHjbhk8UfyJ4hI2e2BqhRvl4ijHzFRfKvGL+5nkVbiTS66J2JykeoAj7OvSOQZKqB2yT0FXmWyjS38FYdcYURiIAEFcYC+bYD4k/vquVJLQdXT3q7RlT4TxFYr1WzhZfuJAdtLZLQMwPqdSA99Yq7yyhRliFH84hf1qhScsrJKYmL3EoGBbWze4rdFubphkL382D6BiKu3Lns2gjJluY45pmGMMGlRB6J4xLO3q7bnsFG1Z48T00zfqOpjrckuRi98G4jaLxU83QpIhZWU6kZcHZlYBh8qsvLXFWuLdWkAEqExygdpEOl8fA+8PgwrkvKFmww1nbkf0Ef8A+ar8vFIbBZRbQJGqSS6kXbW0duHUH9jUSu/oPjW8Y6TiyZNfgXfNcYZrMBzDeJe+BHMZHZGEskoHgxuNMjGOMY9xGA06t/Ej1E70uPmiUsoivXvCzKDD9nwHVmCsY5Io18PAJYNqK7b+tTqRV42jS1fsetLqvWtpcq2AxKRz4XxGBZoWQZye5VydJO5C4PXeeRux61YzF0UUUAUUUUAUUUUAUUUUAUUUUAUUl3AGT0FVfintLsYM6pw5BxiIGXB9CU8oPwJoC1UVS+G+1a0nnWGNZtTyCMfdgjUcnfSxIHlOTjbFXDxKA6zdh1oC4qt8b5/tLUldZlkHWOHDkfnOdKfIkGs54h7QL6cSL4ghjkOQI10yKN/IJM7bYycZyDggGrxxylwQ2kafx/ne1szpllBk7RRjxJD/AFF6D4nArKOducm4iyoIGiSNJGUO4ZmL4TLKuy4GRjJ941BkIgbcJ3LFGfJJx5j1Yn4nPemXdvEBAV9OVJjbOzYI8pwRuBXTHEovd7lHKy5ctc1W1rYqHcGQvISiYLZaZgNfQIOm7EbfKp6zvIbje44jbRR/+Tb3Ueo57ST5B/qxgfmNZ3ytwsXVysDzCBWJkOQFYEYOkeJs5LYxjO2T2rQX9j2el5n81tGf0YVzPFBS3Zu803GkW3hfEbCFBHbzWyIOixyxYz67NuT6nem5efLFHKG5jyDgnzFQe4MgGgY+e1ZzzL7NntkjKyRStLIsSq1uIxqYEjU5kOB5SOhJOABvXqtZruxtIVaKIRwjS5SQshU/jYBQ0eDjLDUMFiR6Um1Hh2Tjhq5NZinDAFSCCMggggg9CCOo+NeLjXCluIJYW28VSuoAZBIwGHqRsfpWYcL4A7RzyJYMJWlm8F7eSMGMg6VXXqUoAwLbArhunauWEnFJZDCl8HkUNkCXSG8NgkhQvBpcKxwcE4zSO/kVktPB7+LcHZnZJlMN1JHMFZHJhnLQmJyM9GxpJUgMAo94DI8tpwlhAZ5LYzxRtoebxpDOfDOiWWKNRhYkYEBVIOlcgesha8A4iWD3ge4WNlkiVbiPZ01ZJAVdXUAA/GnuFcflFu0FsowZHKXOqPTGkjmR9cZOoTIWZdBXGQCdsis2knXgbKTkk1yK4VzDJ99Hb3BukiiEyMD4zK2vSIHdffEg3XPnXB3O1aCVyKonLfHpQXWOVrmN5o0iaXDM2P8AvhV4wNUaDB1kY1BlzuKufDr7xQx040u6dc50NpyD8cVdcGMuWehW7HrS6Sy5pVSVCiiigCiiigCiiigPMt+hcIGBYgtgHOwOnJI6b7fQ+hxVuIe0COGB7krqRpDHbKuxlKZDvk7LHkHzfsrnfUBXuseVpIGjMVxlVjSGRJIgwdI2YoQVIKSASMCdw3UrSrfkiDwBbzj7RDGQYlnVWMYA0hVYAFgAcAtk47mgMi4zzRcXzKk8hPit5YIgdOF7Kg80h2O7Z6dB0r3wcDkt4Y3uYkgJcuqhFkm8JCrMDnKxDdYwF87NKgJG+dWteD21ojNHDFCqbsyqFwo8zZbrgbk71nnFuOhriG7nUeG7iQRtLFGwSLzWiFXYEZZvHb46BvipnNNUlRaCd2WWQpw6L7XNF4lxMVjwgVQpc+SJWOyIN8sd2OeuQBn3HuKSSzSNLrQS4YIJ5HjXJAK7kDJ6+76ipa945NfQkTSYiZseFGNC4UnZ23dzlQScgZ7CvLxCxEiEEZ8mN++42P8AGurFhpWzgy9V36XzIaK3AA7DcBVX09MbCuSqANWdt852xjc5+GO9JXVEF1ZZRr3/ABLgdx+IfHrVp5F5bW9neSRc28MgIBG0jgatJB6oupSfU4HY1tLIoo1hU90HAPZ9NdW5laX7OHwYwY9ZII8rOCQVBzkDOcYJ64q+xcj2Zt0ie3RxGNOplGskdWLjB1E7nepl+n9b9Kej/F8/1FcMpuT3N0kigcS9lELj7mV487hZMXCf+/DD+93qIj5Q4laBvs8hYY2EEpx16+FN5R0+NamoyFHbGf0pbDdfr+lO0l4ikZFxXnS4ELw3sAdcDIdHtJQcjDRvuhdWAYEAdKkl4PJMjpK0kWvIkEbI8cynKllyD4bMPe043x1FaOYA0eGUEHOxAI+oOxqAu+TochoC1s2Mk2+lQ2diGRgVPrnAIPes5rVxsa45KPJWG5nW3kb7NcwjXlWjm16A6ZTUJEB8N/Juje8AD5epTwe8UMhtsTC0i8IOAdMks7KPDVh1bCMzYzpyCehrQOGcKjgjEMS6URVXHrgYyx/ET3J60/DHjSB+z/CoURKd3tyeThN+ZZJ8bxJIERsYyVUeJp/aUNkZ9QR2pq+5Os5pDJLaQu56s0akn837X1zUxiguKsZjUduFUKoCqBgBfKAOwAHTFJggWJFRFwBsB+8kk7n1zXopmU7n4Kf9fuoDscmT2+lc8Qnpj+NKIwv0/wAKaAwy/AAfuNAOl9hjvSdZ9B/bXF6L8/40n9v5H9TQDqucjON+4pymF7fmP+NP0AUUUUAUUUnVvigPJxCwSZHilUMkgwVbOD6g4+X615OG8t2sJ+6tYoz6rGuf72M/vqWZQetNSusaszEKqgszMcAADJJJ6AUBmPNfB/skzy9Le5cPntHIwxIGPRVc4YHpqYjuKj5HxjYksAAqgszE9AqjdjUxxqeXicywwKBEuGCuDpAPuzXC+h/3cHVveYAY027lnky3slURKS4XT4jnU3qQOyAn8KgCuiHUOMaObL0qlLVfqV/l/kQuVmvFGpPMkGQwGehmI2dhj3R5R/OPS8Rrj6D9f+Vck/F8cU8qAVjKTk7ZvGKiqQyM4G/4SaWjb/MA0pYwOgrqxgdBVSw3H+H8v8KU/vD6/pXVjA6V1lz1oBEJ2x3H8abxkD4bH6H/ACp5UAoMQz0oBKnYn1/wFcjG4/LTjLtikohB39MUAOcnA+tNMQCRj0/fThOG+Yx/jS9A9P8AQ6UA3jSduh2x6V1xv8xiibsPU/puaWVz1oBAORgjfH+VI9G7Y/1+tPKgFc8IZzigEYwFHx/zpH7fyP6mn2UHrXPCHpQDa9vzH/Gn6QIgDnFd1b4oBVFFFAIZuw611VxSYulOUBG8wcWNtbvMIZJigGI4l1McnHT07k9hWTce9o32tAryJCQQRC8cugHOdUrYJlK4yqaFXVudWAK2pq813YRyjEkaOPR0V/8AiFOSU6MfsPabJbL4dvbwtGCSZGkmLSMfedmZQzk/tEDPYAAVMWXtqOR49mcd2hlDH+64X9asvF/Z1w9lLfZEU+sZeL/42FYlzjbC2k0w6lHxdn/4ya0ThVNMq75PofgXH4LyISwOHXODsVZT3VlO6tv0/UVJ1nHsPt1+wPLjzySEMcnfQNK7dBgHtWjisyQooooAooooAooooAooooDjLnrTfhHsx+uDTtFAISPHxPqaXRRQBRRRQBRRRQBSWXNKooBCt2PWiiXpXKA//9k=">
            <a:hlinkClick r:id="rId3"/>
          </p:cNvPr>
          <p:cNvSpPr>
            <a:spLocks noChangeAspect="1" noChangeArrowheads="1"/>
          </p:cNvSpPr>
          <p:nvPr/>
        </p:nvSpPr>
        <p:spPr bwMode="auto">
          <a:xfrm>
            <a:off x="101600" y="-792163"/>
            <a:ext cx="2571750" cy="165735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AutoShape 4" descr="data:image/jpeg;base64,/9j/4AAQSkZJRgABAQAAAQABAAD/2wCEAAkGBhQSEBUTEhIWFRUUGBoYGRcUFBYUHBwfFhcfFBUbFxgXHCgfFxojIBQaHy8gJScpLC0sGh4xNTIqNSkrLykBCQoKDgwOGg8PGiokHyQsKSwpNCoqLzUsLCksLCwpLDQpLywsKSwqLSwsLSwuMDYsLC8vKjA1KSosKiwsLCwpKf/AABEIAIsA2AMBIgACEQEDEQH/xAAcAAABBQEBAQAAAAAAAAAAAAAAAgMFBgcBBAj/xABHEAACAQMCBAMFBQMJBAsAAAABAgMABBESIQUGMUETIlEHMmFxgRQjQnKxUqHRM2JzgpGSweHwFkOy8RUkJTRFU2Ois8LS/8QAGgEBAAMBAQEAAAAAAAAAAAAAAAECAwQFBv/EAC0RAAICAQMBBgQHAAAAAAAAAAABAhEDEiExBBMiQWFxkVGBobEFFDLR4fDx/9oADAMBAAIRAxEAPwDcaKKKAKKKKAKKKKAKKKKAKSy5pVFAJVux60qksuaSWPTvQCy2KT4o9aRpwd98+tO4oADV2mNOScbYpYc9O9AdZuw611VxUVfcz2sBIknQMOqg63+qJlh/ZVfm9qUTHTbW087fzVAH1xqYf3aAu9FUX/aXikv8lw5UH/qMT/bqaOurHxp/xW8X1H6CN/1oC81w1SRwXi5630K/JC3/ANFpX/QHFR/4jH9YT/GgJHj/AB9LNxqmyWDP4TgnKqQHZXA+7A1Ddzp3AJXOoI4BzdBIxj8YFnlYRDcllZRKuce7sWG+PcI7GoXiPK/FJQFe5tnwcqWUoynplGERKt2yCOtQPs45cu7bw544YZY5pDli41IjNodkGFAOFzsCSMDAG1Aa/RRRQBRRRQBRRRQBRRRQBRRRQBRRXCaAS8oAySAPUnHw71RecPaolrI0FvGJpl2cltMaH0ZgCWb+aOncjpVJ9ovNLniZ3Jjs3Tw4/wAJkChw7Dox1Moz2A261T1BxucnqSdySd2J9SSSfrXNlzaVtyev0X4d20k8nFX7t19jQOH+169eZU8C3fJGVBeLAzgkyO5VB8SK1XhnEUmTVG6P2bQ6yAHupK9xXzbwmNRcxg43YEu3mP0Ubn6VpfLHKE1jOl99rt/szgmYnXEDG4ypOvYkHBBOD19cVbFNyRl1vT48UnW3lT+7/wANSl6Uxe36Qx65ZFjUfidgoyem56n4VVrnnV538KxiLHvJIp2z0KxZDHPYuUXv5ulO2vKMkjrJdSlyOijGQfzgDR8owo+Jrc80avOeWaQwWkDSSDqWUnGe5QYIHxdox8aVDy/dzgm7nwpGDGhz1/LhF+Xn+dWixtUjXRGioB+FQAPnt1+dPt0NAQNhyPaRgfdB/wCk84/ue4P7KnYoQoAUAAdABgD5AdKIugpdAcxRiu0UAUUUUBw1Bcir/wBm2v8AQp+8VK8Qv0hjaSV1RF3LOcAfU1l/DfakkNlbwWypLIkKeI0jmJEOMaemp2B2OBgetQ2krZKTeyNZorPuX/a5DLHJ9oURyxKXwja1lA7RFgDryQNB33HXfEHxH2v3DLAYIUDamMoOpx5CwKK2PdUBSzgbkgL3qNcauys5LH+rY1zNFZR7N+aWe9kFxLO804HlbSsaBCSG0F8oWzpVQuwAzkkmu1KdkRkpK0avRRRUlgooooAooooBLNisH5752e/mZI2ItUOEUZAl09ZH/aUkeVemN+p22jmKxkmtZoonCPJGyKzZwNY05ON+hNfOfEIIRIVhLGOIlA7tvJo8pcgYVFyvlUdtySTWGdtR2Z6X4bjjPN3o3Xt6saSIDoOu+3+vhXJSQpIIzjv0+tLqR4LZoTJPNkRW4B2xlpGP3KLq2JBw2Dt7udia4McXOVH03U5Y9PhcvaviWi0ktntVs4OGzeJIEmSSTSJHwQTKzR5YYbbTsNLDdQRU7f8ACPvE+1ySSSYHg2kAJYYGBhh93bqP2xuB/vD0ry8uWrWM63ly3iJJEUYxn7u3LuJDoUZHgE4BYe6Rn3T5Zbk8z3Fulw3EJTJNliuImiRtRBjVNPRcafe3xXqalR8TO0+8W/g/D0hjCJGseNyqdMkeY56sc/iO5p66uigJCM+PwoAWPyyRmoaLjU0D6bxFCdBcRZCfASo2TCfjllPqK7dcTknd4rR1XwzolnZdYU4yUiXYSSDIySdK53ydqnUqsqezh/G452KosiOu5WWGSIgf11AP0JqSkPb1qpcZtoobd3llmk0bl5LqSEDfBOqMqB12UD0FSvKE0jWqNKHBYsUEv8p4eo+F4n8/TgkdfXeoTsE2BXaK5mrA7RXM12gILifO1nbyGOW5RXHVRqcj8wQHSfnVc477XraNSLfMr9mcNHEM92ZsMwHoo36Z71Ky+y/h7Ag2/UklvElDZY6idWrOc75quTexhUcPbTLt0FxGZCPjrR11HfqwJ+NZzc0u6jSCg33mUK+5lubx92e4ZcuoYqsaHpqWMYVfQZJO9Rlnw95lk+80urkssmMAMeu26t5cnsehxWw8K9ksKZM0rszfhg/6sgx0wEOonc7lvoKnLLkGxiVVW0hOkkgyIJGydyS75JPzNcvYZJXbr6/wdPbYo1Sb58v3ZifCeVvHurZIJgwkYMNSh2UKCWchTjR8yMZAG9WW99nHE4EBh8CUBziNPLhO3vhQep2yCPVs1rdlwaGEsYoY4y/vGONUJ+ekb17a3x4VGNS3OLqY4+olqlFGY8p+ydVeT7fCkmlw0bCeRw3c60IHQgYJ3OcHOMkrTqK2SohJRVIKKKKkkKKKKAKKKKA41YFz7yhDYSwxxl3L+LLqc7KocKkaqNsLrJJOScL06Vv1V/m7kyDiEYWXUrJnRJGQGXUMMNwQVO2QRjYGqTjqVHR0+Xssik914+Z8/TRtH7+2qNJQO4WRdaZ+ON/rVk45yxc2/D7YkRtFI6yFkLZEk4AjEqke6urSGB3wuwrROPeyi3uWjbxZYikSQnRoOpYxpTVqU+YA4yK8y3rW8ZsrdWnhtz4TS3Km4ZmADCKKJAA4QEDUxCrjG+Ns44lFv4M68vXTzKHxVt+vh7FO4K1xwu6NvcskUJYateWQ52V4CMFQ34sjAI8wHWrhPZy27+LaKpQ/ylrsit31QnpHL8D5W74O9VPjwn4jIgnWeMIWw72SKq6tmEuJNQQ4BJycaQTjFWrh3EY4LFHeZZFhRUaSM6wzLiPC43ZicAdyah93go6yrv8AP93+ZM8J5pjuUeNCPECkNDMCjqcYxJGdyvqRkY6E1Fu8tkqRrp8OQFgsUUk3hvgNKkaKVZ48kuNW4BIPamVS2v0y0eWjOnzeSWM41DDKdS7EEFTg/p6rbgaK4dnllKqyr40rS6Q4AfTq7kAAk5ONqhSXJh+VknV7fU8Vpe2/iJJcpe3UyHKCS28NEI6GODZQ385tTfGp+TnFz/J2FwT2LtBF+shP7qqPDeU4be90qzwpcN9zImhtEmMmFvFVhpYAsh67MuelWtuVbse7eof6S0Un6lJF/Stbb4KaIRdSsTc8dv3x4cVtED3keWZvj5I1UbfmqKluZmJE/EXOPeW3WOBV2z94y6njXY7s61Jf7G3LEiS9jKtgMsdoFyBtjLStjr2Fey15Ht9QM5kuGByPtD61HoRGoCbepUmlSfiTqxrhHh5LtGad7iNpfsxQIniSSP4ratTTKJGJCgAKp21ZY9MZuYoArtXWxi3bsKKKKkgKKKKAKKKKAKKKKAKKKKAKKKKAKKKKAKKKQzdh1oDzcW4ksEMkr50xqXbAycKM7DuewFY9xXh8lys11LMkKCdsQapGJkGNSRiN1wwKgFs5JDHKIN9lu7FJY3jkUMjqVYHuCMEGqBzJytw+xQ3VyZZsnSEYhjIcZCtpUNIMLvrJGBvms5KTaotFpD/JvLxvIEub8mbWS0cXuwhR7reEP5TJyQXztpOBmoHjbhk8UfyJ4hI2e2BqhRvl4ijHzFRfKvGL+5nkVbiTS66J2JykeoAj7OvSOQZKqB2yT0FXmWyjS38FYdcYURiIAEFcYC+bYD4k/vquVJLQdXT3q7RlT4TxFYr1WzhZfuJAdtLZLQMwPqdSA99Yq7yyhRliFH84hf1qhScsrJKYmL3EoGBbWze4rdFubphkL382D6BiKu3Lns2gjJluY45pmGMMGlRB6J4xLO3q7bnsFG1Z48T00zfqOpjrckuRi98G4jaLxU83QpIhZWU6kZcHZlYBh8qsvLXFWuLdWkAEqExygdpEOl8fA+8PgwrkvKFmww1nbkf0Ef8A+ar8vFIbBZRbQJGqSS6kXbW0duHUH9jUSu/oPjW8Y6TiyZNfgXfNcYZrMBzDeJe+BHMZHZGEskoHgxuNMjGOMY9xGA06t/Ej1E70uPmiUsoivXvCzKDD9nwHVmCsY5Io18PAJYNqK7b+tTqRV42jS1fsetLqvWtpcq2AxKRz4XxGBZoWQZye5VydJO5C4PXeeRux61YzF0UUUAUUUUAUUUUAUUUUAUUUUAUUl3AGT0FVfintLsYM6pw5BxiIGXB9CU8oPwJoC1UVS+G+1a0nnWGNZtTyCMfdgjUcnfSxIHlOTjbFXDxKA6zdh1oC4qt8b5/tLUldZlkHWOHDkfnOdKfIkGs54h7QL6cSL4ghjkOQI10yKN/IJM7bYycZyDggGrxxylwQ2kafx/ne1szpllBk7RRjxJD/AFF6D4nArKOducm4iyoIGiSNJGUO4ZmL4TLKuy4GRjJ941BkIgbcJ3LFGfJJx5j1Yn4nPemXdvEBAV9OVJjbOzYI8pwRuBXTHEovd7lHKy5ctc1W1rYqHcGQvISiYLZaZgNfQIOm7EbfKp6zvIbje44jbRR/+Tb3Ueo57ST5B/qxgfmNZ3ytwsXVysDzCBWJkOQFYEYOkeJs5LYxjO2T2rQX9j2el5n81tGf0YVzPFBS3Zu803GkW3hfEbCFBHbzWyIOixyxYz67NuT6nem5efLFHKG5jyDgnzFQe4MgGgY+e1ZzzL7NntkjKyRStLIsSq1uIxqYEjU5kOB5SOhJOABvXqtZruxtIVaKIRwjS5SQshU/jYBQ0eDjLDUMFiR6Um1Hh2Tjhq5NZinDAFSCCMggggg9CCOo+NeLjXCluIJYW28VSuoAZBIwGHqRsfpWYcL4A7RzyJYMJWlm8F7eSMGMg6VXXqUoAwLbArhunauWEnFJZDCl8HkUNkCXSG8NgkhQvBpcKxwcE4zSO/kVktPB7+LcHZnZJlMN1JHMFZHJhnLQmJyM9GxpJUgMAo94DI8tpwlhAZ5LYzxRtoebxpDOfDOiWWKNRhYkYEBVIOlcgesha8A4iWD3ge4WNlkiVbiPZ01ZJAVdXUAA/GnuFcflFu0FsowZHKXOqPTGkjmR9cZOoTIWZdBXGQCdsis2knXgbKTkk1yK4VzDJ99Hb3BukiiEyMD4zK2vSIHdffEg3XPnXB3O1aCVyKonLfHpQXWOVrmN5o0iaXDM2P8AvhV4wNUaDB1kY1BlzuKufDr7xQx040u6dc50NpyD8cVdcGMuWehW7HrS6Sy5pVSVCiiigCiiigCiiigPMt+hcIGBYgtgHOwOnJI6b7fQ+hxVuIe0COGB7krqRpDHbKuxlKZDvk7LHkHzfsrnfUBXuseVpIGjMVxlVjSGRJIgwdI2YoQVIKSASMCdw3UrSrfkiDwBbzj7RDGQYlnVWMYA0hVYAFgAcAtk47mgMi4zzRcXzKk8hPit5YIgdOF7Kg80h2O7Z6dB0r3wcDkt4Y3uYkgJcuqhFkm8JCrMDnKxDdYwF87NKgJG+dWteD21ojNHDFCqbsyqFwo8zZbrgbk71nnFuOhriG7nUeG7iQRtLFGwSLzWiFXYEZZvHb46BvipnNNUlRaCd2WWQpw6L7XNF4lxMVjwgVQpc+SJWOyIN8sd2OeuQBn3HuKSSzSNLrQS4YIJ5HjXJAK7kDJ6+76ipa945NfQkTSYiZseFGNC4UnZ23dzlQScgZ7CvLxCxEiEEZ8mN++42P8AGurFhpWzgy9V36XzIaK3AA7DcBVX09MbCuSqANWdt852xjc5+GO9JXVEF1ZZRr3/ABLgdx+IfHrVp5F5bW9neSRc28MgIBG0jgatJB6oupSfU4HY1tLIoo1hU90HAPZ9NdW5laX7OHwYwY9ZII8rOCQVBzkDOcYJ64q+xcj2Zt0ie3RxGNOplGskdWLjB1E7nepl+n9b9Kej/F8/1FcMpuT3N0kigcS9lELj7mV487hZMXCf+/DD+93qIj5Q4laBvs8hYY2EEpx16+FN5R0+NamoyFHbGf0pbDdfr+lO0l4ikZFxXnS4ELw3sAdcDIdHtJQcjDRvuhdWAYEAdKkl4PJMjpK0kWvIkEbI8cynKllyD4bMPe043x1FaOYA0eGUEHOxAI+oOxqAu+TochoC1s2Mk2+lQ2diGRgVPrnAIPes5rVxsa45KPJWG5nW3kb7NcwjXlWjm16A6ZTUJEB8N/Juje8AD5epTwe8UMhtsTC0i8IOAdMks7KPDVh1bCMzYzpyCehrQOGcKjgjEMS6URVXHrgYyx/ET3J60/DHjSB+z/CoURKd3tyeThN+ZZJ8bxJIERsYyVUeJp/aUNkZ9QR2pq+5Os5pDJLaQu56s0akn837X1zUxiguKsZjUduFUKoCqBgBfKAOwAHTFJggWJFRFwBsB+8kk7n1zXopmU7n4Kf9fuoDscmT2+lc8Qnpj+NKIwv0/wAKaAwy/AAfuNAOl9hjvSdZ9B/bXF6L8/40n9v5H9TQDqucjON+4pymF7fmP+NP0AUUUUAUUUnVvigPJxCwSZHilUMkgwVbOD6g4+X615OG8t2sJ+6tYoz6rGuf72M/vqWZQetNSusaszEKqgszMcAADJJJ6AUBmPNfB/skzy9Le5cPntHIwxIGPRVc4YHpqYjuKj5HxjYksAAqgszE9AqjdjUxxqeXicywwKBEuGCuDpAPuzXC+h/3cHVveYAY027lnky3slURKS4XT4jnU3qQOyAn8KgCuiHUOMaObL0qlLVfqV/l/kQuVmvFGpPMkGQwGehmI2dhj3R5R/OPS8Rrj6D9f+Vck/F8cU8qAVjKTk7ZvGKiqQyM4G/4SaWjb/MA0pYwOgrqxgdBVSw3H+H8v8KU/vD6/pXVjA6V1lz1oBEJ2x3H8abxkD4bH6H/ACp5UAoMQz0oBKnYn1/wFcjG4/LTjLtikohB39MUAOcnA+tNMQCRj0/fThOG+Yx/jS9A9P8AQ6UA3jSduh2x6V1xv8xiibsPU/puaWVz1oBAORgjfH+VI9G7Y/1+tPKgFc8IZzigEYwFHx/zpH7fyP6mn2UHrXPCHpQDa9vzH/Gn6QIgDnFd1b4oBVFFFAIZuw611VxSYulOUBG8wcWNtbvMIZJigGI4l1McnHT07k9hWTce9o32tAryJCQQRC8cugHOdUrYJlK4yqaFXVudWAK2pq813YRyjEkaOPR0V/8AiFOSU6MfsPabJbL4dvbwtGCSZGkmLSMfedmZQzk/tEDPYAAVMWXtqOR49mcd2hlDH+64X9asvF/Z1w9lLfZEU+sZeL/42FYlzjbC2k0w6lHxdn/4ya0ThVNMq75PofgXH4LyISwOHXODsVZT3VlO6tv0/UVJ1nHsPt1+wPLjzySEMcnfQNK7dBgHtWjisyQooooAooooAooooAooooDjLnrTfhHsx+uDTtFAISPHxPqaXRRQBRRRQBRRRQBSWXNKooBCt2PWiiXpXKA//9k=">
            <a:hlinkClick r:id="rId3"/>
          </p:cNvPr>
          <p:cNvSpPr>
            <a:spLocks noChangeAspect="1" noChangeArrowheads="1"/>
          </p:cNvSpPr>
          <p:nvPr/>
        </p:nvSpPr>
        <p:spPr bwMode="auto">
          <a:xfrm>
            <a:off x="101600" y="-792163"/>
            <a:ext cx="2571750" cy="165735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7" name="Picture 6" descr="http://nationallearning.com.au/wp-content/uploads/2012/03/carrot.jpg"/>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4486276" y="4180963"/>
            <a:ext cx="2571750" cy="1657351"/>
          </a:xfrm>
          <a:prstGeom prst="rect">
            <a:avLst/>
          </a:prstGeom>
          <a:noFill/>
        </p:spPr>
      </p:pic>
      <p:pic>
        <p:nvPicPr>
          <p:cNvPr id="8" name="Picture 8" descr="http://www.blogsmonroe.com/faith/wp-content/uploads/2010/06/donkeymotivation.gif"/>
          <p:cNvPicPr>
            <a:picLocks noChangeAspect="1" noChangeArrowheads="1"/>
          </p:cNvPicPr>
          <p:nvPr/>
        </p:nvPicPr>
        <p:blipFill>
          <a:blip r:embed="rId5" cstate="print"/>
          <a:srcRect/>
          <a:stretch>
            <a:fillRect/>
          </a:stretch>
        </p:blipFill>
        <p:spPr bwMode="auto">
          <a:xfrm flipH="1">
            <a:off x="1385187" y="4271452"/>
            <a:ext cx="2200275" cy="1476375"/>
          </a:xfrm>
          <a:prstGeom prst="rect">
            <a:avLst/>
          </a:prstGeom>
          <a:noFill/>
        </p:spPr>
      </p:pic>
      <p:pic>
        <p:nvPicPr>
          <p:cNvPr id="9" name="Picture 12" descr="http://img.docstoccdn.com/thumb/orig/24462466.png">
            <a:hlinkClick r:id="rId6"/>
          </p:cNvPr>
          <p:cNvPicPr>
            <a:picLocks noChangeAspect="1" noChangeArrowheads="1"/>
          </p:cNvPicPr>
          <p:nvPr/>
        </p:nvPicPr>
        <p:blipFill>
          <a:blip r:embed="rId7" cstate="print">
            <a:clrChange>
              <a:clrFrom>
                <a:srgbClr val="FFFFFF"/>
              </a:clrFrom>
              <a:clrTo>
                <a:srgbClr val="FFFFFF">
                  <a:alpha val="0"/>
                </a:srgbClr>
              </a:clrTo>
            </a:clrChange>
          </a:blip>
          <a:srcRect r="28571"/>
          <a:stretch>
            <a:fillRect/>
          </a:stretch>
        </p:blipFill>
        <p:spPr bwMode="auto">
          <a:xfrm>
            <a:off x="5807226" y="1211415"/>
            <a:ext cx="2160240" cy="2267329"/>
          </a:xfrm>
          <a:prstGeom prst="rect">
            <a:avLst/>
          </a:prstGeom>
          <a:noFill/>
        </p:spPr>
      </p:pic>
    </p:spTree>
    <p:extLst>
      <p:ext uri="{BB962C8B-B14F-4D97-AF65-F5344CB8AC3E}">
        <p14:creationId xmlns:p14="http://schemas.microsoft.com/office/powerpoint/2010/main" val="29428448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5A66589-0B8B-4E29-BF8A-A509D7D0011E}"/>
              </a:ext>
            </a:extLst>
          </p:cNvPr>
          <p:cNvPicPr>
            <a:picLocks noChangeAspect="1"/>
          </p:cNvPicPr>
          <p:nvPr/>
        </p:nvPicPr>
        <p:blipFill rotWithShape="1">
          <a:blip r:embed="rId3">
            <a:alphaModFix amt="50000"/>
          </a:blip>
          <a:srcRect l="14726" r="14726" b="12504"/>
          <a:stretch/>
        </p:blipFill>
        <p:spPr>
          <a:xfrm>
            <a:off x="0" y="478327"/>
            <a:ext cx="9144000" cy="6379673"/>
          </a:xfrm>
          <a:prstGeom prst="rect">
            <a:avLst/>
          </a:prstGeom>
        </p:spPr>
      </p:pic>
      <p:sp>
        <p:nvSpPr>
          <p:cNvPr id="2" name="Title 1"/>
          <p:cNvSpPr txBox="1">
            <a:spLocks/>
          </p:cNvSpPr>
          <p:nvPr/>
        </p:nvSpPr>
        <p:spPr>
          <a:xfrm>
            <a:off x="1465312" y="274638"/>
            <a:ext cx="7283152" cy="490066"/>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marL="0" marR="0" lvl="0" indent="0" algn="l" defTabSz="685800" rtl="0" eaLnBrk="1" fontAlgn="auto" latinLnBrk="0" hangingPunct="1">
              <a:lnSpc>
                <a:spcPct val="90000"/>
              </a:lnSpc>
              <a:spcBef>
                <a:spcPct val="0"/>
              </a:spcBef>
              <a:spcAft>
                <a:spcPts val="0"/>
              </a:spcAft>
              <a:buClrTx/>
              <a:buSzTx/>
              <a:buFontTx/>
              <a:buNone/>
              <a:tabLst/>
              <a:defRPr/>
            </a:pPr>
            <a:r>
              <a:rPr kumimoji="0" lang="nl-NL" sz="3300" b="0" i="0" u="none" strike="noStrike" kern="1200" cap="none" spc="0" normalizeH="0" baseline="0" noProof="0" dirty="0">
                <a:ln>
                  <a:noFill/>
                </a:ln>
                <a:solidFill>
                  <a:prstClr val="black"/>
                </a:solidFill>
                <a:effectLst/>
                <a:uLnTx/>
                <a:uFillTx/>
                <a:latin typeface="Calibri Light" panose="020F0302020204030204"/>
                <a:ea typeface="+mj-ea"/>
                <a:cs typeface="+mj-cs"/>
              </a:rPr>
              <a:t>Le </a:t>
            </a:r>
            <a:r>
              <a:rPr kumimoji="0" lang="nl-NL" sz="3300" b="0" i="0" u="none" strike="noStrike" kern="1200" cap="none" spc="0" normalizeH="0" baseline="0" noProof="0" dirty="0" err="1">
                <a:ln>
                  <a:noFill/>
                </a:ln>
                <a:solidFill>
                  <a:prstClr val="black"/>
                </a:solidFill>
                <a:effectLst/>
                <a:uLnTx/>
                <a:uFillTx/>
                <a:latin typeface="Calibri Light" panose="020F0302020204030204"/>
                <a:ea typeface="+mj-ea"/>
                <a:cs typeface="+mj-cs"/>
              </a:rPr>
              <a:t>dilemme</a:t>
            </a:r>
            <a:r>
              <a:rPr kumimoji="0" lang="nl-NL" sz="3300" b="0" i="0" u="none" strike="noStrike" kern="1200" cap="none" spc="0" normalizeH="0" baseline="0" noProof="0" dirty="0">
                <a:ln>
                  <a:noFill/>
                </a:ln>
                <a:solidFill>
                  <a:prstClr val="black"/>
                </a:solidFill>
                <a:effectLst/>
                <a:uLnTx/>
                <a:uFillTx/>
                <a:latin typeface="Calibri Light" panose="020F0302020204030204"/>
                <a:ea typeface="+mj-ea"/>
                <a:cs typeface="+mj-cs"/>
              </a:rPr>
              <a:t> du </a:t>
            </a:r>
            <a:r>
              <a:rPr kumimoji="0" lang="nl-NL" sz="3300" b="0" i="0" u="none" strike="noStrike" kern="1200" cap="none" spc="0" normalizeH="0" baseline="0" noProof="0" dirty="0" err="1">
                <a:ln>
                  <a:noFill/>
                </a:ln>
                <a:solidFill>
                  <a:prstClr val="black"/>
                </a:solidFill>
                <a:effectLst/>
                <a:uLnTx/>
                <a:uFillTx/>
                <a:latin typeface="Calibri Light" panose="020F0302020204030204"/>
                <a:ea typeface="+mj-ea"/>
                <a:cs typeface="+mj-cs"/>
              </a:rPr>
              <a:t>prisonnier</a:t>
            </a:r>
            <a:endParaRPr kumimoji="0" lang="nl-NL" sz="3300" b="0" i="0" u="none" strike="noStrike" kern="1200" cap="none" spc="0" normalizeH="0" baseline="0" noProof="0" dirty="0">
              <a:ln>
                <a:noFill/>
              </a:ln>
              <a:solidFill>
                <a:prstClr val="black"/>
              </a:solidFill>
              <a:effectLst/>
              <a:uLnTx/>
              <a:uFillTx/>
              <a:latin typeface="Calibri Light" panose="020F0302020204030204"/>
              <a:ea typeface="+mj-ea"/>
              <a:cs typeface="+mj-cs"/>
            </a:endParaRPr>
          </a:p>
        </p:txBody>
      </p:sp>
      <p:pic>
        <p:nvPicPr>
          <p:cNvPr id="3" name="Picture 2" descr="Prisoner's_Dilemma"/>
          <p:cNvPicPr>
            <a:picLocks noChangeAspect="1" noChangeArrowheads="1"/>
          </p:cNvPicPr>
          <p:nvPr/>
        </p:nvPicPr>
        <p:blipFill>
          <a:blip r:embed="rId4" cstate="print"/>
          <a:srcRect/>
          <a:stretch>
            <a:fillRect/>
          </a:stretch>
        </p:blipFill>
        <p:spPr bwMode="auto">
          <a:xfrm>
            <a:off x="210344" y="899419"/>
            <a:ext cx="4896544" cy="4481584"/>
          </a:xfrm>
          <a:prstGeom prst="rect">
            <a:avLst/>
          </a:prstGeom>
          <a:noFill/>
        </p:spPr>
      </p:pic>
      <p:sp>
        <p:nvSpPr>
          <p:cNvPr id="4" name="Rectangle 144"/>
          <p:cNvSpPr>
            <a:spLocks noChangeArrowheads="1"/>
          </p:cNvSpPr>
          <p:nvPr/>
        </p:nvSpPr>
        <p:spPr bwMode="auto">
          <a:xfrm>
            <a:off x="5202137" y="1052736"/>
            <a:ext cx="3731519" cy="4328267"/>
          </a:xfrm>
          <a:prstGeom prst="rect">
            <a:avLst/>
          </a:prstGeom>
          <a:noFill/>
          <a:ln w="9525">
            <a:noFill/>
            <a:miter lim="800000"/>
            <a:headEnd/>
            <a:tailEnd/>
          </a:ln>
          <a:effectLst/>
        </p:spPr>
        <p:txBody>
          <a:bodyPr/>
          <a:lstStyle/>
          <a:p>
            <a:pPr marL="0" marR="0" lvl="0" indent="0" algn="l" defTabSz="914400" rtl="0" eaLnBrk="1" fontAlgn="auto" latinLnBrk="0" hangingPunct="1">
              <a:lnSpc>
                <a:spcPct val="100000"/>
              </a:lnSpc>
              <a:spcBef>
                <a:spcPct val="20000"/>
              </a:spcBef>
              <a:spcAft>
                <a:spcPts val="0"/>
              </a:spcAft>
              <a:buClrTx/>
              <a:buSzTx/>
              <a:buFontTx/>
              <a:buNone/>
              <a:tabLst/>
              <a:defRPr/>
            </a:pPr>
            <a:r>
              <a:rPr kumimoji="0" lang="fr-CA" sz="1600" b="1" i="0" u="none" strike="noStrike" kern="1200" cap="none" spc="0" normalizeH="0" baseline="0" dirty="0">
                <a:ln>
                  <a:noFill/>
                </a:ln>
                <a:solidFill>
                  <a:prstClr val="black"/>
                </a:solidFill>
                <a:effectLst/>
                <a:uLnTx/>
                <a:uFillTx/>
                <a:latin typeface="Calibri" panose="020F0502020204030204"/>
                <a:ea typeface="+mn-ea"/>
                <a:cs typeface="+mn-cs"/>
              </a:rPr>
              <a:t>Meilleur choix </a:t>
            </a:r>
            <a:r>
              <a:rPr kumimoji="0" lang="fr-CA" sz="1600" b="0" i="0" u="none" strike="noStrike" kern="1200" cap="none" spc="0" normalizeH="0" baseline="0" dirty="0">
                <a:ln>
                  <a:noFill/>
                </a:ln>
                <a:solidFill>
                  <a:prstClr val="black"/>
                </a:solidFill>
                <a:effectLst/>
                <a:uLnTx/>
                <a:uFillTx/>
                <a:latin typeface="Calibri" panose="020F0502020204030204"/>
                <a:ea typeface="+mn-ea"/>
                <a:cs typeface="+mn-cs"/>
              </a:rPr>
              <a:t>=&gt; les deux détenus gardent le silence (= un an de prison chaque)</a:t>
            </a:r>
          </a:p>
          <a:p>
            <a:pPr marL="0" marR="0" lvl="0" indent="0" algn="l" defTabSz="914400" rtl="0" eaLnBrk="1" fontAlgn="auto" latinLnBrk="0" hangingPunct="1">
              <a:lnSpc>
                <a:spcPct val="100000"/>
              </a:lnSpc>
              <a:spcBef>
                <a:spcPct val="20000"/>
              </a:spcBef>
              <a:spcAft>
                <a:spcPts val="0"/>
              </a:spcAft>
              <a:buClrTx/>
              <a:buSzTx/>
              <a:buFontTx/>
              <a:buNone/>
              <a:tabLst/>
              <a:defRPr/>
            </a:pPr>
            <a:r>
              <a:rPr kumimoji="0" lang="fr-CA" sz="1600" b="1" i="0" u="sng" strike="noStrike" kern="1200" cap="none" spc="0" normalizeH="0" baseline="0" dirty="0">
                <a:ln>
                  <a:noFill/>
                </a:ln>
                <a:solidFill>
                  <a:srgbClr val="990033"/>
                </a:solidFill>
                <a:effectLst/>
                <a:uLnTx/>
                <a:uFillTx/>
                <a:latin typeface="Calibri" panose="020F0502020204030204"/>
                <a:ea typeface="+mn-ea"/>
                <a:cs typeface="+mn-cs"/>
              </a:rPr>
              <a:t>MAIS </a:t>
            </a:r>
            <a:r>
              <a:rPr kumimoji="0" lang="fr-CA" sz="1600" b="0" i="0" u="none" strike="noStrike" kern="1200" cap="none" spc="0" normalizeH="0" baseline="0" dirty="0">
                <a:ln>
                  <a:noFill/>
                </a:ln>
                <a:solidFill>
                  <a:prstClr val="black"/>
                </a:solidFill>
                <a:effectLst/>
                <a:uLnTx/>
                <a:uFillTx/>
                <a:latin typeface="Calibri" panose="020F0502020204030204"/>
                <a:ea typeface="+mn-ea"/>
                <a:cs typeface="+mn-cs"/>
              </a:rPr>
              <a:t>: aucune garantie que l’autre va aussi garder le silence!</a:t>
            </a:r>
          </a:p>
          <a:p>
            <a:pPr marL="0" marR="0" lvl="0" indent="0" algn="l" defTabSz="914400" rtl="0" eaLnBrk="1" fontAlgn="auto" latinLnBrk="0" hangingPunct="1">
              <a:lnSpc>
                <a:spcPct val="100000"/>
              </a:lnSpc>
              <a:spcBef>
                <a:spcPct val="20000"/>
              </a:spcBef>
              <a:spcAft>
                <a:spcPts val="0"/>
              </a:spcAft>
              <a:buClrTx/>
              <a:buSzTx/>
              <a:buFontTx/>
              <a:buNone/>
              <a:tabLst/>
              <a:defRPr/>
            </a:pPr>
            <a:endParaRPr kumimoji="0" lang="fr-CA" sz="1600" b="0" i="0" u="none" strike="noStrike" kern="1200" cap="none" spc="0" normalizeH="0" baseline="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ct val="20000"/>
              </a:spcBef>
              <a:spcAft>
                <a:spcPts val="0"/>
              </a:spcAft>
              <a:buClrTx/>
              <a:buSzTx/>
              <a:buFontTx/>
              <a:buNone/>
              <a:tabLst/>
              <a:defRPr/>
            </a:pPr>
            <a:r>
              <a:rPr kumimoji="0" lang="fr-CA" sz="1600" b="1" i="0" u="none" strike="noStrike" kern="1200" cap="none" spc="0" normalizeH="0" baseline="0" dirty="0">
                <a:ln>
                  <a:noFill/>
                </a:ln>
                <a:solidFill>
                  <a:prstClr val="black"/>
                </a:solidFill>
                <a:effectLst/>
                <a:uLnTx/>
                <a:uFillTx/>
                <a:latin typeface="Calibri" panose="020F0502020204030204"/>
                <a:ea typeface="+mn-ea"/>
                <a:cs typeface="+mn-cs"/>
              </a:rPr>
              <a:t>Résultat attendu </a:t>
            </a:r>
            <a:r>
              <a:rPr kumimoji="0" lang="fr-CA" sz="1600" b="0" i="0" u="none" strike="noStrike" kern="1200" cap="none" spc="0" normalizeH="0" baseline="0" dirty="0">
                <a:ln>
                  <a:noFill/>
                </a:ln>
                <a:solidFill>
                  <a:prstClr val="black"/>
                </a:solidFill>
                <a:effectLst/>
                <a:uLnTx/>
                <a:uFillTx/>
                <a:latin typeface="Calibri" panose="020F0502020204030204"/>
                <a:ea typeface="+mn-ea"/>
                <a:cs typeface="+mn-cs"/>
              </a:rPr>
              <a:t>=&gt; « le choix rationnel » est de trahir son compagnon</a:t>
            </a:r>
          </a:p>
        </p:txBody>
      </p:sp>
    </p:spTree>
    <p:extLst>
      <p:ext uri="{BB962C8B-B14F-4D97-AF65-F5344CB8AC3E}">
        <p14:creationId xmlns:p14="http://schemas.microsoft.com/office/powerpoint/2010/main" val="3457090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allAtOnce"/>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3F4EDFE-659B-40B5-90F7-8FFA924866C7}"/>
              </a:ext>
            </a:extLst>
          </p:cNvPr>
          <p:cNvPicPr>
            <a:picLocks noChangeAspect="1"/>
          </p:cNvPicPr>
          <p:nvPr/>
        </p:nvPicPr>
        <p:blipFill rotWithShape="1">
          <a:blip r:embed="rId3">
            <a:alphaModFix amt="50000"/>
          </a:blip>
          <a:srcRect l="14726" r="14726" b="12504"/>
          <a:stretch/>
        </p:blipFill>
        <p:spPr>
          <a:xfrm>
            <a:off x="0" y="478327"/>
            <a:ext cx="9144000" cy="6379673"/>
          </a:xfrm>
          <a:prstGeom prst="rect">
            <a:avLst/>
          </a:prstGeom>
        </p:spPr>
      </p:pic>
      <p:sp>
        <p:nvSpPr>
          <p:cNvPr id="2" name="Rectangle 3"/>
          <p:cNvSpPr txBox="1">
            <a:spLocks noChangeArrowheads="1"/>
          </p:cNvSpPr>
          <p:nvPr/>
        </p:nvSpPr>
        <p:spPr>
          <a:xfrm>
            <a:off x="1691680" y="1268413"/>
            <a:ext cx="7128792" cy="5184775"/>
          </a:xfrm>
          <a:prstGeom prst="rect">
            <a:avLst/>
          </a:prstGeom>
        </p:spPr>
        <p:txBody>
          <a:bodyPr/>
          <a:lstStyle>
            <a:lvl1pPr marL="171450" indent="-171450" algn="l" defTabSz="685800" rtl="0" eaLnBrk="1" latinLnBrk="0" hangingPunct="1">
              <a:lnSpc>
                <a:spcPct val="90000"/>
              </a:lnSpc>
              <a:spcBef>
                <a:spcPts val="750"/>
              </a:spcBef>
              <a:buFont typeface="Arial"/>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a:lstStyle>
          <a:p>
            <a:pPr marL="171450" marR="0" lvl="0" indent="-171450" algn="l" defTabSz="685800" rtl="0" eaLnBrk="1" fontAlgn="auto" latinLnBrk="0" hangingPunct="1">
              <a:lnSpc>
                <a:spcPct val="90000"/>
              </a:lnSpc>
              <a:spcBef>
                <a:spcPts val="750"/>
              </a:spcBef>
              <a:spcAft>
                <a:spcPts val="0"/>
              </a:spcAft>
              <a:buClrTx/>
              <a:buSzTx/>
              <a:buFont typeface="Arial"/>
              <a:buChar char="•"/>
              <a:tabLst/>
              <a:defRPr/>
            </a:pPr>
            <a:r>
              <a:rPr kumimoji="0" lang="fr-CA" sz="2100" b="1" i="0" u="none" strike="noStrike" kern="1200" cap="none" spc="0" normalizeH="0" baseline="0" dirty="0">
                <a:ln>
                  <a:noFill/>
                </a:ln>
                <a:solidFill>
                  <a:prstClr val="black"/>
                </a:solidFill>
                <a:effectLst/>
                <a:uLnTx/>
                <a:uFillTx/>
                <a:latin typeface="Calibri" panose="020F0502020204030204"/>
                <a:ea typeface="+mn-ea"/>
                <a:cs typeface="+mn-cs"/>
              </a:rPr>
              <a:t>Les « tricheurs » ont les meilleurs avantages</a:t>
            </a:r>
            <a:endParaRPr kumimoji="0" lang="fr-CA" sz="2100" b="0" i="0" u="none" strike="noStrike" kern="1200" cap="none" spc="0" normalizeH="0" baseline="0" dirty="0">
              <a:ln>
                <a:noFill/>
              </a:ln>
              <a:solidFill>
                <a:prstClr val="black"/>
              </a:solidFill>
              <a:effectLst/>
              <a:uLnTx/>
              <a:uFillTx/>
              <a:latin typeface="Calibri" panose="020F0502020204030204"/>
              <a:ea typeface="+mn-ea"/>
              <a:cs typeface="+mn-cs"/>
            </a:endParaRPr>
          </a:p>
          <a:p>
            <a:pPr marL="514350" marR="0" lvl="1" indent="-171450" algn="l" defTabSz="685800" rtl="0" eaLnBrk="1" fontAlgn="auto" latinLnBrk="0" hangingPunct="1">
              <a:lnSpc>
                <a:spcPct val="90000"/>
              </a:lnSpc>
              <a:spcBef>
                <a:spcPts val="375"/>
              </a:spcBef>
              <a:spcAft>
                <a:spcPts val="0"/>
              </a:spcAft>
              <a:buClrTx/>
              <a:buSzTx/>
              <a:buFont typeface="Arial"/>
              <a:buChar char="•"/>
              <a:tabLst/>
              <a:defRPr/>
            </a:pPr>
            <a:r>
              <a:rPr kumimoji="0" lang="fr-CA" sz="1800" b="0" i="0" u="none" strike="noStrike" kern="1200" cap="none" spc="0" normalizeH="0" baseline="0" dirty="0">
                <a:ln>
                  <a:noFill/>
                </a:ln>
                <a:solidFill>
                  <a:prstClr val="black"/>
                </a:solidFill>
                <a:effectLst/>
                <a:uLnTx/>
                <a:uFillTx/>
                <a:latin typeface="Calibri" panose="020F0502020204030204"/>
                <a:ea typeface="+mn-ea"/>
                <a:cs typeface="+mn-cs"/>
              </a:rPr>
              <a:t>Les scientifiques A et B ont chacun un jeu de données</a:t>
            </a:r>
          </a:p>
          <a:p>
            <a:pPr marL="514350" marR="0" lvl="1" indent="-171450" algn="l" defTabSz="685800" rtl="0" eaLnBrk="1" fontAlgn="auto" latinLnBrk="0" hangingPunct="1">
              <a:lnSpc>
                <a:spcPct val="90000"/>
              </a:lnSpc>
              <a:spcBef>
                <a:spcPts val="375"/>
              </a:spcBef>
              <a:spcAft>
                <a:spcPts val="0"/>
              </a:spcAft>
              <a:buClrTx/>
              <a:buSzTx/>
              <a:buFont typeface="Arial"/>
              <a:buChar char="•"/>
              <a:tabLst/>
              <a:defRPr/>
            </a:pPr>
            <a:r>
              <a:rPr kumimoji="0" lang="fr-CA" sz="1800" b="0" i="0" u="none" strike="noStrike" kern="1200" cap="none" spc="0" normalizeH="0" baseline="0" dirty="0">
                <a:ln>
                  <a:noFill/>
                </a:ln>
                <a:solidFill>
                  <a:prstClr val="black"/>
                </a:solidFill>
                <a:effectLst/>
                <a:uLnTx/>
                <a:uFillTx/>
                <a:latin typeface="Calibri" panose="020F0502020204030204"/>
                <a:ea typeface="+mn-ea"/>
                <a:cs typeface="+mn-cs"/>
              </a:rPr>
              <a:t>A partage ses données, B s’abstient</a:t>
            </a:r>
          </a:p>
          <a:p>
            <a:pPr marL="514350" marR="0" lvl="1" indent="-171450" algn="l" defTabSz="685800" rtl="0" eaLnBrk="1" fontAlgn="auto" latinLnBrk="0" hangingPunct="1">
              <a:lnSpc>
                <a:spcPct val="90000"/>
              </a:lnSpc>
              <a:spcBef>
                <a:spcPts val="375"/>
              </a:spcBef>
              <a:spcAft>
                <a:spcPts val="0"/>
              </a:spcAft>
              <a:buClrTx/>
              <a:buSzTx/>
              <a:buFont typeface="Arial"/>
              <a:buChar char="•"/>
              <a:tabLst/>
              <a:defRPr/>
            </a:pPr>
            <a:r>
              <a:rPr kumimoji="0" lang="fr-CA" sz="1800" b="0" i="0" u="none" strike="noStrike" kern="1200" cap="none" spc="0" normalizeH="0" baseline="0" dirty="0">
                <a:ln>
                  <a:noFill/>
                </a:ln>
                <a:solidFill>
                  <a:prstClr val="black"/>
                </a:solidFill>
                <a:effectLst/>
                <a:uLnTx/>
                <a:uFillTx/>
                <a:latin typeface="Calibri" panose="020F0502020204030204"/>
                <a:ea typeface="+mn-ea"/>
                <a:cs typeface="+mn-cs"/>
              </a:rPr>
              <a:t>B peut rédiger un article en combinant les deux jeux de données, A ne peut pas…</a:t>
            </a:r>
          </a:p>
          <a:p>
            <a:pPr marL="514350" marR="0" lvl="1" indent="-171450" algn="l" defTabSz="685800" rtl="0" eaLnBrk="1" fontAlgn="auto" latinLnBrk="0" hangingPunct="1">
              <a:lnSpc>
                <a:spcPct val="90000"/>
              </a:lnSpc>
              <a:spcBef>
                <a:spcPts val="375"/>
              </a:spcBef>
              <a:spcAft>
                <a:spcPts val="0"/>
              </a:spcAft>
              <a:buClrTx/>
              <a:buSzTx/>
              <a:buFont typeface="Arial"/>
              <a:buChar char="•"/>
              <a:tabLst/>
              <a:defRPr/>
            </a:pPr>
            <a:endParaRPr kumimoji="0" lang="fr-CA" sz="1800" b="0" i="0" u="none" strike="noStrike" kern="1200" cap="none" spc="0" normalizeH="0" baseline="0" dirty="0">
              <a:ln>
                <a:noFill/>
              </a:ln>
              <a:solidFill>
                <a:prstClr val="black"/>
              </a:solidFill>
              <a:effectLst/>
              <a:uLnTx/>
              <a:uFillTx/>
              <a:latin typeface="Calibri" panose="020F0502020204030204"/>
              <a:ea typeface="+mn-ea"/>
              <a:cs typeface="+mn-cs"/>
            </a:endParaRPr>
          </a:p>
          <a:p>
            <a:pPr marL="171450" marR="0" lvl="0" indent="-171450" algn="l" defTabSz="685800" rtl="0" eaLnBrk="1" fontAlgn="auto" latinLnBrk="0" hangingPunct="1">
              <a:lnSpc>
                <a:spcPct val="90000"/>
              </a:lnSpc>
              <a:spcBef>
                <a:spcPts val="750"/>
              </a:spcBef>
              <a:spcAft>
                <a:spcPts val="0"/>
              </a:spcAft>
              <a:buClrTx/>
              <a:buSzTx/>
              <a:buFont typeface="Arial"/>
              <a:buChar char="•"/>
              <a:tabLst/>
              <a:defRPr/>
            </a:pPr>
            <a:r>
              <a:rPr kumimoji="0" lang="fr-CA" sz="2100" b="1" i="0" u="none" strike="noStrike" kern="1200" cap="none" spc="0" normalizeH="0" baseline="0" dirty="0">
                <a:ln>
                  <a:noFill/>
                </a:ln>
                <a:solidFill>
                  <a:prstClr val="black"/>
                </a:solidFill>
                <a:effectLst/>
                <a:uLnTx/>
                <a:uFillTx/>
                <a:latin typeface="Calibri" panose="020F0502020204030204"/>
                <a:ea typeface="+mn-ea"/>
                <a:cs typeface="+mn-cs"/>
              </a:rPr>
              <a:t>Comment rompre avec le dilemme du prisonnier?</a:t>
            </a:r>
          </a:p>
          <a:p>
            <a:pPr marL="514350" marR="0" lvl="1" indent="-171450" algn="l" defTabSz="685800" rtl="0" eaLnBrk="1" fontAlgn="auto" latinLnBrk="0" hangingPunct="1">
              <a:lnSpc>
                <a:spcPct val="90000"/>
              </a:lnSpc>
              <a:spcBef>
                <a:spcPts val="375"/>
              </a:spcBef>
              <a:spcAft>
                <a:spcPts val="0"/>
              </a:spcAft>
              <a:buClrTx/>
              <a:buSzTx/>
              <a:buFont typeface="Arial"/>
              <a:buChar char="•"/>
              <a:tabLst/>
              <a:defRPr/>
            </a:pPr>
            <a:r>
              <a:rPr kumimoji="0" lang="fr-CA" sz="1800" b="0" i="0" u="none" strike="noStrike" kern="1200" cap="none" spc="0" normalizeH="0" baseline="0" dirty="0">
                <a:ln>
                  <a:noFill/>
                </a:ln>
                <a:solidFill>
                  <a:prstClr val="black"/>
                </a:solidFill>
                <a:effectLst/>
                <a:uLnTx/>
                <a:uFillTx/>
                <a:latin typeface="Calibri" panose="020F0502020204030204"/>
                <a:ea typeface="+mn-ea"/>
                <a:cs typeface="+mn-cs"/>
              </a:rPr>
              <a:t>Bâtir des relations de confiance</a:t>
            </a:r>
          </a:p>
          <a:p>
            <a:pPr marL="514350" marR="0" lvl="1" indent="-171450" algn="l" defTabSz="685800" rtl="0" eaLnBrk="1" fontAlgn="auto" latinLnBrk="0" hangingPunct="1">
              <a:lnSpc>
                <a:spcPct val="90000"/>
              </a:lnSpc>
              <a:spcBef>
                <a:spcPts val="375"/>
              </a:spcBef>
              <a:spcAft>
                <a:spcPts val="0"/>
              </a:spcAft>
              <a:buClrTx/>
              <a:buSzTx/>
              <a:buFont typeface="Arial"/>
              <a:buChar char="•"/>
              <a:tabLst/>
              <a:defRPr/>
            </a:pPr>
            <a:r>
              <a:rPr kumimoji="0" lang="fr-CA" sz="1800" b="0" i="0" u="none" strike="noStrike" kern="1200" cap="none" spc="0" normalizeH="0" baseline="0" dirty="0">
                <a:ln>
                  <a:noFill/>
                </a:ln>
                <a:solidFill>
                  <a:prstClr val="black"/>
                </a:solidFill>
                <a:effectLst/>
                <a:uLnTx/>
                <a:uFillTx/>
                <a:latin typeface="Calibri" panose="020F0502020204030204"/>
                <a:ea typeface="+mn-ea"/>
                <a:cs typeface="+mn-cs"/>
              </a:rPr>
              <a:t>S’appuyer sur de bonnes politiques de gestion de données</a:t>
            </a:r>
          </a:p>
          <a:p>
            <a:pPr marL="514350" marR="0" lvl="1" indent="-171450" algn="l" defTabSz="685800" rtl="0" eaLnBrk="1" fontAlgn="auto" latinLnBrk="0" hangingPunct="1">
              <a:lnSpc>
                <a:spcPct val="90000"/>
              </a:lnSpc>
              <a:spcBef>
                <a:spcPts val="375"/>
              </a:spcBef>
              <a:spcAft>
                <a:spcPts val="0"/>
              </a:spcAft>
              <a:buClrTx/>
              <a:buSzTx/>
              <a:buFont typeface="Arial"/>
              <a:buChar char="•"/>
              <a:tabLst/>
              <a:defRPr/>
            </a:pPr>
            <a:r>
              <a:rPr kumimoji="0" lang="fr-CA" sz="1800" b="0" i="0" u="none" strike="noStrike" kern="1200" cap="none" spc="0" normalizeH="0" baseline="0" dirty="0">
                <a:ln>
                  <a:noFill/>
                </a:ln>
                <a:solidFill>
                  <a:prstClr val="black"/>
                </a:solidFill>
                <a:effectLst/>
                <a:uLnTx/>
                <a:uFillTx/>
                <a:latin typeface="Calibri" panose="020F0502020204030204"/>
                <a:ea typeface="+mn-ea"/>
                <a:cs typeface="+mn-cs"/>
              </a:rPr>
              <a:t>Améliorer les avantages liées au partage des données</a:t>
            </a:r>
          </a:p>
          <a:p>
            <a:pPr marL="857250" marR="0" lvl="2" indent="-171450" algn="l" defTabSz="685800" rtl="0" eaLnBrk="1" fontAlgn="auto" latinLnBrk="0" hangingPunct="1">
              <a:lnSpc>
                <a:spcPct val="90000"/>
              </a:lnSpc>
              <a:spcBef>
                <a:spcPts val="375"/>
              </a:spcBef>
              <a:spcAft>
                <a:spcPts val="0"/>
              </a:spcAft>
              <a:buClrTx/>
              <a:buSzTx/>
              <a:buFont typeface="Arial"/>
              <a:buChar char="•"/>
              <a:tabLst/>
              <a:defRPr/>
            </a:pPr>
            <a:r>
              <a:rPr kumimoji="0" lang="fr-CA" sz="1500" b="0" i="0" u="none" strike="noStrike" kern="1200" cap="none" spc="0" normalizeH="0" baseline="0" dirty="0">
                <a:ln>
                  <a:noFill/>
                </a:ln>
                <a:solidFill>
                  <a:prstClr val="black"/>
                </a:solidFill>
                <a:effectLst/>
                <a:uLnTx/>
                <a:uFillTx/>
                <a:latin typeface="Calibri" panose="020F0502020204030204"/>
                <a:ea typeface="+mn-ea"/>
                <a:cs typeface="+mn-cs"/>
              </a:rPr>
              <a:t>Citation des jeux de données</a:t>
            </a:r>
          </a:p>
          <a:p>
            <a:pPr marL="857250" marR="0" lvl="2" indent="-171450" algn="l" defTabSz="685800" rtl="0" eaLnBrk="1" fontAlgn="auto" latinLnBrk="0" hangingPunct="1">
              <a:lnSpc>
                <a:spcPct val="90000"/>
              </a:lnSpc>
              <a:spcBef>
                <a:spcPts val="375"/>
              </a:spcBef>
              <a:spcAft>
                <a:spcPts val="0"/>
              </a:spcAft>
              <a:buClrTx/>
              <a:buSzTx/>
              <a:buFont typeface="Arial"/>
              <a:buChar char="•"/>
              <a:tabLst/>
              <a:defRPr/>
            </a:pPr>
            <a:r>
              <a:rPr lang="fr-CA" dirty="0">
                <a:solidFill>
                  <a:prstClr val="black"/>
                </a:solidFill>
                <a:latin typeface="Calibri" panose="020F0502020204030204"/>
              </a:rPr>
              <a:t>Notion de co-auteurs</a:t>
            </a:r>
            <a:endParaRPr kumimoji="0" lang="fr-CA" sz="1500" b="0" i="0" u="none" strike="noStrike" kern="1200" cap="none" spc="0" normalizeH="0" baseline="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231515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C87647F-7251-493F-92F3-90B012669852}"/>
              </a:ext>
            </a:extLst>
          </p:cNvPr>
          <p:cNvPicPr>
            <a:picLocks noChangeAspect="1"/>
          </p:cNvPicPr>
          <p:nvPr/>
        </p:nvPicPr>
        <p:blipFill rotWithShape="1">
          <a:blip r:embed="rId3">
            <a:alphaModFix amt="50000"/>
          </a:blip>
          <a:srcRect l="14726" r="14726" b="12504"/>
          <a:stretch/>
        </p:blipFill>
        <p:spPr>
          <a:xfrm>
            <a:off x="0" y="478327"/>
            <a:ext cx="9144000" cy="6379673"/>
          </a:xfrm>
          <a:prstGeom prst="rect">
            <a:avLst/>
          </a:prstGeom>
        </p:spPr>
      </p:pic>
      <p:sp>
        <p:nvSpPr>
          <p:cNvPr id="3" name="Title 2"/>
          <p:cNvSpPr>
            <a:spLocks noGrp="1"/>
          </p:cNvSpPr>
          <p:nvPr>
            <p:ph type="title"/>
          </p:nvPr>
        </p:nvSpPr>
        <p:spPr/>
        <p:txBody>
          <a:bodyPr/>
          <a:lstStyle/>
          <a:p>
            <a:r>
              <a:rPr lang="fr-CA" dirty="0"/>
              <a:t>Politique d’échange de données océanographiques de l’IOC</a:t>
            </a:r>
          </a:p>
        </p:txBody>
      </p:sp>
      <p:sp>
        <p:nvSpPr>
          <p:cNvPr id="2" name="Content Placeholder 1"/>
          <p:cNvSpPr>
            <a:spLocks noGrp="1"/>
          </p:cNvSpPr>
          <p:nvPr>
            <p:ph idx="1"/>
          </p:nvPr>
        </p:nvSpPr>
        <p:spPr>
          <a:xfrm>
            <a:off x="165100" y="2138362"/>
            <a:ext cx="8813800" cy="4351338"/>
          </a:xfrm>
        </p:spPr>
        <p:txBody>
          <a:bodyPr>
            <a:normAutofit fontScale="92500" lnSpcReduction="10000"/>
          </a:bodyPr>
          <a:lstStyle/>
          <a:p>
            <a:pPr marL="0" indent="0">
              <a:buNone/>
            </a:pPr>
            <a:r>
              <a:rPr lang="fr-CA" dirty="0">
                <a:hlinkClick r:id="rId4"/>
              </a:rPr>
              <a:t>http://www.iode.org/policy</a:t>
            </a:r>
            <a:r>
              <a:rPr lang="fr-CA" dirty="0"/>
              <a:t> </a:t>
            </a:r>
          </a:p>
          <a:p>
            <a:endParaRPr lang="fr-CA" dirty="0"/>
          </a:p>
          <a:p>
            <a:r>
              <a:rPr lang="fr-CA" dirty="0"/>
              <a:t>Concernant le programme de l’IOC :</a:t>
            </a:r>
          </a:p>
          <a:p>
            <a:pPr lvl="1"/>
            <a:r>
              <a:rPr lang="fr-CA" dirty="0"/>
              <a:t>Clause 1 : </a:t>
            </a:r>
            <a:r>
              <a:rPr lang="fr-CA" sz="2000" b="1" dirty="0"/>
              <a:t>Les États membres fournissent un accès rapide, gratuit et sans restriction à toutes les données, métadonnées associées et produits générés sous les auspices des programmes de l’IOC.</a:t>
            </a:r>
          </a:p>
          <a:p>
            <a:r>
              <a:rPr lang="fr-CA" dirty="0"/>
              <a:t>Autres programmes :</a:t>
            </a:r>
          </a:p>
          <a:p>
            <a:pPr lvl="1"/>
            <a:r>
              <a:rPr lang="fr-CA" dirty="0"/>
              <a:t>Clause 2 : Les programmes non issus de l’IOC sont encouragés à appliquer la clause 1</a:t>
            </a:r>
          </a:p>
          <a:p>
            <a:pPr lvl="1"/>
            <a:r>
              <a:rPr lang="fr-CA" dirty="0"/>
              <a:t>Clause 3 : encourage l’emploi des clauses 1 et 2 pour les utilisations non-commerciales (recherche et éducation)</a:t>
            </a:r>
          </a:p>
          <a:p>
            <a:pPr lvl="1"/>
            <a:r>
              <a:rPr lang="fr-CA" dirty="0"/>
              <a:t>Clause 4 : reconnaît le droit des États membres de déterminer les termes de manière cohérente avec les conventions internationales</a:t>
            </a:r>
          </a:p>
          <a:p>
            <a:pPr lvl="1"/>
            <a:r>
              <a:rPr lang="fr-CA" dirty="0"/>
              <a:t>Clause 5 : encourage les États membres à partager leurs données dans les systèmes globaux de données, comme OBIS</a:t>
            </a:r>
          </a:p>
          <a:p>
            <a:pPr lvl="1"/>
            <a:r>
              <a:rPr lang="fr-CA" dirty="0"/>
              <a:t>Clause 6 : Les États membres doivent contribuer au développement des capacités pour les pays en voie de développement</a:t>
            </a:r>
          </a:p>
        </p:txBody>
      </p:sp>
      <p:sp>
        <p:nvSpPr>
          <p:cNvPr id="4" name="Rectangle 3"/>
          <p:cNvSpPr/>
          <p:nvPr/>
        </p:nvSpPr>
        <p:spPr>
          <a:xfrm>
            <a:off x="628650" y="1690173"/>
            <a:ext cx="6026150"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CA" sz="1800" b="0" i="0" u="none" strike="noStrike" kern="1200" cap="none" spc="0" normalizeH="0" baseline="0" dirty="0">
                <a:ln>
                  <a:noFill/>
                </a:ln>
                <a:solidFill>
                  <a:prstClr val="black"/>
                </a:solidFill>
                <a:effectLst/>
                <a:uLnTx/>
                <a:uFillTx/>
                <a:latin typeface="Calibri" panose="020F0502020204030204"/>
                <a:ea typeface="+mn-ea"/>
                <a:cs typeface="+mn-cs"/>
              </a:rPr>
              <a:t>Résolution IOC-XXII-6 (2003)</a:t>
            </a:r>
          </a:p>
        </p:txBody>
      </p:sp>
    </p:spTree>
    <p:extLst>
      <p:ext uri="{BB962C8B-B14F-4D97-AF65-F5344CB8AC3E}">
        <p14:creationId xmlns:p14="http://schemas.microsoft.com/office/powerpoint/2010/main" val="24075235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939C9B9-538B-47E0-94D9-C25DE13B86FA}"/>
              </a:ext>
            </a:extLst>
          </p:cNvPr>
          <p:cNvPicPr>
            <a:picLocks noChangeAspect="1"/>
          </p:cNvPicPr>
          <p:nvPr/>
        </p:nvPicPr>
        <p:blipFill rotWithShape="1">
          <a:blip r:embed="rId3">
            <a:alphaModFix amt="50000"/>
          </a:blip>
          <a:srcRect l="14726" r="14726" b="12504"/>
          <a:stretch/>
        </p:blipFill>
        <p:spPr>
          <a:xfrm>
            <a:off x="0" y="478327"/>
            <a:ext cx="9144000" cy="6379673"/>
          </a:xfrm>
          <a:prstGeom prst="rect">
            <a:avLst/>
          </a:prstGeom>
        </p:spPr>
      </p:pic>
      <p:sp>
        <p:nvSpPr>
          <p:cNvPr id="3" name="Title 2"/>
          <p:cNvSpPr>
            <a:spLocks noGrp="1"/>
          </p:cNvSpPr>
          <p:nvPr>
            <p:ph type="title"/>
          </p:nvPr>
        </p:nvSpPr>
        <p:spPr/>
        <p:txBody>
          <a:bodyPr/>
          <a:lstStyle/>
          <a:p>
            <a:r>
              <a:rPr lang="fr-CA" dirty="0"/>
              <a:t>Une licence OBIS?</a:t>
            </a:r>
          </a:p>
        </p:txBody>
      </p:sp>
      <p:sp>
        <p:nvSpPr>
          <p:cNvPr id="2" name="Content Placeholder 1"/>
          <p:cNvSpPr>
            <a:spLocks noGrp="1"/>
          </p:cNvSpPr>
          <p:nvPr>
            <p:ph idx="1"/>
          </p:nvPr>
        </p:nvSpPr>
        <p:spPr/>
        <p:txBody>
          <a:bodyPr>
            <a:normAutofit/>
          </a:bodyPr>
          <a:lstStyle/>
          <a:p>
            <a:r>
              <a:rPr lang="fr-CA" dirty="0"/>
              <a:t>OBIS </a:t>
            </a:r>
            <a:r>
              <a:rPr lang="fr-CA" b="1" dirty="0">
                <a:solidFill>
                  <a:srgbClr val="FF0000"/>
                </a:solidFill>
              </a:rPr>
              <a:t>ne possède pas </a:t>
            </a:r>
            <a:r>
              <a:rPr lang="fr-CA" dirty="0"/>
              <a:t>les données (le fournisseurs conserve les droits sur les données partagées), mais OBIS </a:t>
            </a:r>
            <a:r>
              <a:rPr lang="fr-CA" b="1" dirty="0">
                <a:solidFill>
                  <a:srgbClr val="FF0000"/>
                </a:solidFill>
              </a:rPr>
              <a:t>se voit accorder le droit de publier et distribuer</a:t>
            </a:r>
            <a:r>
              <a:rPr lang="fr-CA" dirty="0"/>
              <a:t> les données via son portail en ligne et en accès libre</a:t>
            </a:r>
          </a:p>
          <a:p>
            <a:endParaRPr lang="fr-CA" dirty="0"/>
          </a:p>
          <a:p>
            <a:r>
              <a:rPr lang="fr-CA" dirty="0"/>
              <a:t>La</a:t>
            </a:r>
            <a:r>
              <a:rPr lang="fr-CA" b="1" dirty="0">
                <a:solidFill>
                  <a:srgbClr val="FF0000"/>
                </a:solidFill>
              </a:rPr>
              <a:t> base de données OBIS </a:t>
            </a:r>
            <a:r>
              <a:rPr lang="fr-CA" dirty="0"/>
              <a:t>intégrées est </a:t>
            </a:r>
            <a:r>
              <a:rPr lang="fr-CA" b="1" dirty="0">
                <a:solidFill>
                  <a:srgbClr val="FF0000"/>
                </a:solidFill>
              </a:rPr>
              <a:t>un nouveau produit créé par OBIS</a:t>
            </a:r>
            <a:r>
              <a:rPr lang="fr-CA" dirty="0"/>
              <a:t>, maintenant sous les auspices de l’IOC-UNESCO. Cela signifie que </a:t>
            </a:r>
            <a:r>
              <a:rPr lang="fr-CA" b="1" dirty="0">
                <a:solidFill>
                  <a:srgbClr val="FF0000"/>
                </a:solidFill>
              </a:rPr>
              <a:t>la clause 1 de la Politique d’échange de données océanographiques de l’IOC s’applique </a:t>
            </a:r>
            <a:r>
              <a:rPr lang="fr-CA" dirty="0"/>
              <a:t>: OBIS doit fournir un accès rapide, gratuit et sans restriction à toutes les données, métadonnées.</a:t>
            </a:r>
          </a:p>
        </p:txBody>
      </p:sp>
    </p:spTree>
    <p:extLst>
      <p:ext uri="{BB962C8B-B14F-4D97-AF65-F5344CB8AC3E}">
        <p14:creationId xmlns:p14="http://schemas.microsoft.com/office/powerpoint/2010/main" val="1004133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ACAAACD-9E49-4C56-9DF4-FA8E06603C22}"/>
              </a:ext>
            </a:extLst>
          </p:cNvPr>
          <p:cNvPicPr>
            <a:picLocks noChangeAspect="1"/>
          </p:cNvPicPr>
          <p:nvPr/>
        </p:nvPicPr>
        <p:blipFill rotWithShape="1">
          <a:blip r:embed="rId3">
            <a:alphaModFix amt="50000"/>
          </a:blip>
          <a:srcRect l="14726" r="14726" b="12504"/>
          <a:stretch/>
        </p:blipFill>
        <p:spPr>
          <a:xfrm>
            <a:off x="0" y="478327"/>
            <a:ext cx="9144000" cy="6379673"/>
          </a:xfrm>
          <a:prstGeom prst="rect">
            <a:avLst/>
          </a:prstGeom>
        </p:spPr>
      </p:pic>
      <p:sp>
        <p:nvSpPr>
          <p:cNvPr id="3" name="Title 2"/>
          <p:cNvSpPr>
            <a:spLocks noGrp="1"/>
          </p:cNvSpPr>
          <p:nvPr>
            <p:ph type="title"/>
          </p:nvPr>
        </p:nvSpPr>
        <p:spPr/>
        <p:txBody>
          <a:bodyPr/>
          <a:lstStyle/>
          <a:p>
            <a:r>
              <a:rPr lang="fr-CA" dirty="0"/>
              <a:t>Jeux de données</a:t>
            </a:r>
            <a:endParaRPr lang="fr-CA" dirty="0">
              <a:solidFill>
                <a:srgbClr val="FFFFFF"/>
              </a:solidFill>
            </a:endParaRPr>
          </a:p>
        </p:txBody>
      </p:sp>
      <p:sp>
        <p:nvSpPr>
          <p:cNvPr id="2" name="Content Placeholder 1"/>
          <p:cNvSpPr>
            <a:spLocks noGrp="1"/>
          </p:cNvSpPr>
          <p:nvPr>
            <p:ph idx="1"/>
          </p:nvPr>
        </p:nvSpPr>
        <p:spPr/>
        <p:txBody>
          <a:bodyPr>
            <a:normAutofit lnSpcReduction="10000"/>
          </a:bodyPr>
          <a:lstStyle/>
          <a:p>
            <a:pPr lvl="0"/>
            <a:r>
              <a:rPr lang="fr-CA" dirty="0"/>
              <a:t>Partant d’aucune restriction…:</a:t>
            </a:r>
            <a:endParaRPr lang="fr-CA" sz="2800" dirty="0"/>
          </a:p>
          <a:p>
            <a:pPr lvl="1"/>
            <a:r>
              <a:rPr lang="fr-CA" sz="2400" dirty="0"/>
              <a:t>Aucune information, sinon un lien web ou un avertissement;</a:t>
            </a:r>
            <a:endParaRPr lang="fr-CA" sz="2800" dirty="0"/>
          </a:p>
          <a:p>
            <a:pPr lvl="1"/>
            <a:r>
              <a:rPr lang="fr-CA" sz="2400" dirty="0"/>
              <a:t>Utilisation à des fins commerciales possible.</a:t>
            </a:r>
            <a:endParaRPr lang="fr-CA" sz="2800" dirty="0"/>
          </a:p>
          <a:p>
            <a:pPr lvl="0"/>
            <a:r>
              <a:rPr lang="fr-CA" dirty="0"/>
              <a:t>À des restrictions plus sévères :</a:t>
            </a:r>
            <a:endParaRPr lang="fr-CA" sz="2800" dirty="0"/>
          </a:p>
          <a:p>
            <a:pPr lvl="1"/>
            <a:r>
              <a:rPr lang="fr-CA" sz="2400" dirty="0"/>
              <a:t>Gratuitement accessible si cité (4 niveaux : enregistrement, jeux de données, nœud OBIS, OBIS);</a:t>
            </a:r>
            <a:endParaRPr lang="fr-CA" sz="2800" dirty="0"/>
          </a:p>
          <a:p>
            <a:pPr lvl="1"/>
            <a:r>
              <a:rPr lang="fr-CA" sz="2400" dirty="0"/>
              <a:t>Inclure en tant que co-auteur si une quantité suffisante des données est utilisée;</a:t>
            </a:r>
            <a:endParaRPr lang="fr-CA" sz="2800" dirty="0"/>
          </a:p>
          <a:p>
            <a:pPr lvl="1"/>
            <a:r>
              <a:rPr lang="fr-CA" sz="2400" dirty="0"/>
              <a:t>Ne pas utiliser sans autorisation;</a:t>
            </a:r>
          </a:p>
          <a:p>
            <a:pPr lvl="1"/>
            <a:r>
              <a:rPr lang="fr-CA" sz="2400" dirty="0"/>
              <a:t>Ne pas utiliser à des fins commerciales sans autorisation;</a:t>
            </a:r>
            <a:endParaRPr lang="fr-CA" sz="2800" dirty="0"/>
          </a:p>
          <a:p>
            <a:pPr lvl="1"/>
            <a:r>
              <a:rPr lang="fr-CA" sz="2400" dirty="0"/>
              <a:t>Ne pas acheminer à un parti tiers sans autorisation.</a:t>
            </a:r>
            <a:endParaRPr lang="fr-CA" sz="2800" dirty="0"/>
          </a:p>
          <a:p>
            <a:endParaRPr lang="fr-CA" dirty="0"/>
          </a:p>
        </p:txBody>
      </p:sp>
      <p:sp>
        <p:nvSpPr>
          <p:cNvPr id="4" name="TextBox 3"/>
          <p:cNvSpPr txBox="1"/>
          <p:nvPr/>
        </p:nvSpPr>
        <p:spPr>
          <a:xfrm>
            <a:off x="742950" y="1228250"/>
            <a:ext cx="750288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CA" sz="1800" b="0" i="0" u="none" strike="noStrike" kern="1200" cap="none" spc="0" normalizeH="0" baseline="0" dirty="0">
                <a:ln>
                  <a:noFill/>
                </a:ln>
                <a:solidFill>
                  <a:srgbClr val="FF0000"/>
                </a:solidFill>
                <a:effectLst/>
                <a:uLnTx/>
                <a:uFillTx/>
                <a:latin typeface="Calibri" panose="020F0502020204030204"/>
                <a:ea typeface="+mn-ea"/>
                <a:cs typeface="+mn-cs"/>
              </a:rPr>
              <a:t>La grande variété de restrictions quant à l’utilisation des jeux de données OBIS</a:t>
            </a:r>
          </a:p>
        </p:txBody>
      </p:sp>
    </p:spTree>
    <p:extLst>
      <p:ext uri="{BB962C8B-B14F-4D97-AF65-F5344CB8AC3E}">
        <p14:creationId xmlns:p14="http://schemas.microsoft.com/office/powerpoint/2010/main" val="2614038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2B77DE5-D62E-41D6-AFE9-046143C14746}"/>
              </a:ext>
            </a:extLst>
          </p:cNvPr>
          <p:cNvPicPr>
            <a:picLocks noChangeAspect="1"/>
          </p:cNvPicPr>
          <p:nvPr/>
        </p:nvPicPr>
        <p:blipFill rotWithShape="1">
          <a:blip r:embed="rId3">
            <a:alphaModFix amt="50000"/>
          </a:blip>
          <a:srcRect l="14726" r="14726" b="12504"/>
          <a:stretch/>
        </p:blipFill>
        <p:spPr>
          <a:xfrm>
            <a:off x="0" y="478327"/>
            <a:ext cx="9144000" cy="6379673"/>
          </a:xfrm>
          <a:prstGeom prst="rect">
            <a:avLst/>
          </a:prstGeom>
        </p:spPr>
      </p:pic>
      <p:sp>
        <p:nvSpPr>
          <p:cNvPr id="3" name="Title 2"/>
          <p:cNvSpPr>
            <a:spLocks noGrp="1"/>
          </p:cNvSpPr>
          <p:nvPr>
            <p:ph type="title"/>
          </p:nvPr>
        </p:nvSpPr>
        <p:spPr/>
        <p:txBody>
          <a:bodyPr/>
          <a:lstStyle/>
          <a:p>
            <a:r>
              <a:rPr lang="fr-CA" dirty="0"/>
              <a:t>Quelles implications?</a:t>
            </a:r>
          </a:p>
        </p:txBody>
      </p:sp>
      <p:sp>
        <p:nvSpPr>
          <p:cNvPr id="2" name="Content Placeholder 1"/>
          <p:cNvSpPr>
            <a:spLocks noGrp="1"/>
          </p:cNvSpPr>
          <p:nvPr>
            <p:ph idx="1"/>
          </p:nvPr>
        </p:nvSpPr>
        <p:spPr/>
        <p:txBody>
          <a:bodyPr>
            <a:normAutofit/>
          </a:bodyPr>
          <a:lstStyle/>
          <a:p>
            <a:r>
              <a:rPr lang="fr-CA" dirty="0"/>
              <a:t>Citations, co-auteur, utilisation non commerciale et autorisations explicites…</a:t>
            </a:r>
          </a:p>
          <a:p>
            <a:endParaRPr lang="fr-CA" dirty="0"/>
          </a:p>
          <a:p>
            <a:r>
              <a:rPr lang="fr-CA" dirty="0"/>
              <a:t>Comment peut-on faire respecter, contrôler et surveiller les infractions?</a:t>
            </a:r>
          </a:p>
          <a:p>
            <a:pPr lvl="1"/>
            <a:r>
              <a:rPr lang="fr-CA" dirty="0"/>
              <a:t>=&gt; ce n’est pas la responsabilité d’OBIS</a:t>
            </a:r>
          </a:p>
          <a:p>
            <a:pPr lvl="1"/>
            <a:r>
              <a:rPr lang="fr-CA" dirty="0"/>
              <a:t>=&gt; ne sommes-nous pas en train de rendre l’utilisation des données OBIS impossible?</a:t>
            </a:r>
          </a:p>
          <a:p>
            <a:pPr lvl="1"/>
            <a:r>
              <a:rPr lang="fr-CA" dirty="0"/>
              <a:t>=&gt; est-ce que définir ces restrictions n’est qu’une manière de convaincre les scientifiques de partager leurs données?</a:t>
            </a:r>
          </a:p>
          <a:p>
            <a:pPr lvl="1"/>
            <a:endParaRPr lang="fr-CA" dirty="0"/>
          </a:p>
          <a:p>
            <a:endParaRPr lang="fr-CA" dirty="0"/>
          </a:p>
        </p:txBody>
      </p:sp>
    </p:spTree>
    <p:extLst>
      <p:ext uri="{BB962C8B-B14F-4D97-AF65-F5344CB8AC3E}">
        <p14:creationId xmlns:p14="http://schemas.microsoft.com/office/powerpoint/2010/main" val="3936040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D1C26593-9A51-48FE-9FA2-A9052E57F3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78"/>
            <a:ext cx="9144000" cy="685847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Freeform 15">
            <a:extLst>
              <a:ext uri="{FF2B5EF4-FFF2-40B4-BE49-F238E27FC236}">
                <a16:creationId xmlns:a16="http://schemas.microsoft.com/office/drawing/2014/main" id="{B9D473B1-934D-4F2D-AC4B-5BFB4BAC5D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306952" cy="6858000"/>
          </a:xfrm>
          <a:custGeom>
            <a:avLst/>
            <a:gdLst>
              <a:gd name="connsiteX0" fmla="*/ 0 w 9742603"/>
              <a:gd name="connsiteY0" fmla="*/ 0 h 6858000"/>
              <a:gd name="connsiteX1" fmla="*/ 152400 w 9742603"/>
              <a:gd name="connsiteY1" fmla="*/ 0 h 6858000"/>
              <a:gd name="connsiteX2" fmla="*/ 6566449 w 9742603"/>
              <a:gd name="connsiteY2" fmla="*/ 0 h 6858000"/>
              <a:gd name="connsiteX3" fmla="*/ 9742603 w 9742603"/>
              <a:gd name="connsiteY3" fmla="*/ 6858000 h 6858000"/>
              <a:gd name="connsiteX4" fmla="*/ 152400 w 9742603"/>
              <a:gd name="connsiteY4" fmla="*/ 6858000 h 6858000"/>
              <a:gd name="connsiteX5" fmla="*/ 0 w 9742603"/>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42603" h="6858000">
                <a:moveTo>
                  <a:pt x="0" y="0"/>
                </a:moveTo>
                <a:lnTo>
                  <a:pt x="152400" y="0"/>
                </a:lnTo>
                <a:lnTo>
                  <a:pt x="6566449" y="0"/>
                </a:lnTo>
                <a:lnTo>
                  <a:pt x="9742603" y="6858000"/>
                </a:lnTo>
                <a:lnTo>
                  <a:pt x="152400" y="6858000"/>
                </a:lnTo>
                <a:lnTo>
                  <a:pt x="0" y="685800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11">
            <a:extLst>
              <a:ext uri="{FF2B5EF4-FFF2-40B4-BE49-F238E27FC236}">
                <a16:creationId xmlns:a16="http://schemas.microsoft.com/office/drawing/2014/main" id="{CDE3C03E-D949-4F50-AAFA-3278B22121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035252" cy="6858000"/>
          </a:xfrm>
          <a:custGeom>
            <a:avLst/>
            <a:gdLst>
              <a:gd name="connsiteX0" fmla="*/ 0 w 9380336"/>
              <a:gd name="connsiteY0" fmla="*/ 0 h 6858000"/>
              <a:gd name="connsiteX1" fmla="*/ 6204182 w 9380336"/>
              <a:gd name="connsiteY1" fmla="*/ 0 h 6858000"/>
              <a:gd name="connsiteX2" fmla="*/ 9380336 w 9380336"/>
              <a:gd name="connsiteY2" fmla="*/ 6858000 h 6858000"/>
              <a:gd name="connsiteX3" fmla="*/ 0 w 938033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9380336" h="6858000">
                <a:moveTo>
                  <a:pt x="0" y="0"/>
                </a:moveTo>
                <a:lnTo>
                  <a:pt x="6204182" y="0"/>
                </a:lnTo>
                <a:lnTo>
                  <a:pt x="9380336" y="6858000"/>
                </a:lnTo>
                <a:lnTo>
                  <a:pt x="0" y="6858000"/>
                </a:lnTo>
                <a:close/>
              </a:path>
            </a:pathLst>
          </a:custGeom>
          <a:solidFill>
            <a:schemeClr val="bg1">
              <a:lumMod val="85000"/>
              <a:lumOff val="1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5" name="Picture 4">
            <a:extLst>
              <a:ext uri="{FF2B5EF4-FFF2-40B4-BE49-F238E27FC236}">
                <a16:creationId xmlns:a16="http://schemas.microsoft.com/office/drawing/2014/main" id="{F73A3746-661D-4645-8891-336025D2890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361497" y="2204864"/>
            <a:ext cx="2558095" cy="543594"/>
          </a:xfrm>
          <a:prstGeom prst="rect">
            <a:avLst/>
          </a:prstGeom>
        </p:spPr>
      </p:pic>
      <p:sp>
        <p:nvSpPr>
          <p:cNvPr id="3" name="Content Placeholder 2"/>
          <p:cNvSpPr>
            <a:spLocks noGrp="1"/>
          </p:cNvSpPr>
          <p:nvPr>
            <p:ph idx="1"/>
          </p:nvPr>
        </p:nvSpPr>
        <p:spPr>
          <a:xfrm>
            <a:off x="468184" y="745129"/>
            <a:ext cx="4280673" cy="4155713"/>
          </a:xfrm>
        </p:spPr>
        <p:txBody>
          <a:bodyPr>
            <a:noAutofit/>
          </a:bodyPr>
          <a:lstStyle/>
          <a:p>
            <a:r>
              <a:rPr lang="fr-CA" sz="2000" b="1" dirty="0"/>
              <a:t>UNESCO</a:t>
            </a:r>
            <a:r>
              <a:rPr lang="fr-CA" sz="2000" dirty="0"/>
              <a:t> </a:t>
            </a:r>
          </a:p>
          <a:p>
            <a:pPr>
              <a:buNone/>
            </a:pPr>
            <a:r>
              <a:rPr lang="fr-CA" sz="2000" dirty="0"/>
              <a:t>	</a:t>
            </a:r>
            <a:r>
              <a:rPr lang="fr-CA" sz="2000" i="1" dirty="0"/>
              <a:t>Organisation des </a:t>
            </a:r>
            <a:r>
              <a:rPr lang="fr-CA" sz="2000" i="1" dirty="0" err="1"/>
              <a:t>Nationes</a:t>
            </a:r>
            <a:r>
              <a:rPr lang="fr-CA" sz="2000" i="1" dirty="0"/>
              <a:t> Unies pour l’éducation, la science et la culture</a:t>
            </a:r>
          </a:p>
          <a:p>
            <a:endParaRPr lang="fr-CA" sz="2000" dirty="0"/>
          </a:p>
          <a:p>
            <a:r>
              <a:rPr lang="fr-CA" sz="2000" b="1" dirty="0"/>
              <a:t>IOC</a:t>
            </a:r>
            <a:r>
              <a:rPr lang="fr-CA" sz="2000" dirty="0"/>
              <a:t> </a:t>
            </a:r>
          </a:p>
          <a:p>
            <a:pPr>
              <a:buNone/>
            </a:pPr>
            <a:r>
              <a:rPr lang="fr-CA" sz="2000" dirty="0"/>
              <a:t>	</a:t>
            </a:r>
            <a:r>
              <a:rPr lang="fr-CA" sz="2000" i="1" dirty="0"/>
              <a:t>Commission océanographique intergouvernementale</a:t>
            </a:r>
          </a:p>
          <a:p>
            <a:endParaRPr lang="fr-CA" sz="2000" dirty="0"/>
          </a:p>
          <a:p>
            <a:r>
              <a:rPr lang="fr-CA" sz="2000" b="1" dirty="0"/>
              <a:t>IODE</a:t>
            </a:r>
            <a:r>
              <a:rPr lang="fr-CA" sz="2000" dirty="0"/>
              <a:t> </a:t>
            </a:r>
            <a:endParaRPr lang="fr-CA" sz="2000" i="1" dirty="0"/>
          </a:p>
          <a:p>
            <a:pPr>
              <a:buNone/>
            </a:pPr>
            <a:r>
              <a:rPr lang="fr-CA" sz="2000" i="1" dirty="0"/>
              <a:t>	Données internationales océanographiques et échange d’informations</a:t>
            </a:r>
          </a:p>
          <a:p>
            <a:endParaRPr lang="fr-CA" sz="2000" dirty="0"/>
          </a:p>
          <a:p>
            <a:r>
              <a:rPr lang="fr-CA" sz="2000" b="1" dirty="0"/>
              <a:t>OBIS</a:t>
            </a:r>
          </a:p>
          <a:p>
            <a:pPr>
              <a:buNone/>
            </a:pPr>
            <a:r>
              <a:rPr lang="fr-CA" sz="2000" dirty="0"/>
              <a:t>	</a:t>
            </a:r>
            <a:r>
              <a:rPr lang="fr-CA" sz="2000" i="1" dirty="0" err="1"/>
              <a:t>Ocean</a:t>
            </a:r>
            <a:r>
              <a:rPr lang="fr-CA" sz="2000" i="1" dirty="0"/>
              <a:t> </a:t>
            </a:r>
            <a:r>
              <a:rPr lang="fr-CA" sz="2000" i="1" dirty="0" err="1"/>
              <a:t>Biogeographic</a:t>
            </a:r>
            <a:r>
              <a:rPr lang="fr-CA" sz="2000" i="1" dirty="0"/>
              <a:t> Information System</a:t>
            </a:r>
          </a:p>
          <a:p>
            <a:endParaRPr lang="fr-CA" sz="2000" dirty="0"/>
          </a:p>
        </p:txBody>
      </p:sp>
      <p:pic>
        <p:nvPicPr>
          <p:cNvPr id="7" name="Graphic 6">
            <a:extLst>
              <a:ext uri="{FF2B5EF4-FFF2-40B4-BE49-F238E27FC236}">
                <a16:creationId xmlns:a16="http://schemas.microsoft.com/office/drawing/2014/main" id="{DBBFC083-6B08-2E40-96E6-EE1A6FDEE1A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356106" y="4883406"/>
            <a:ext cx="1765678" cy="1641772"/>
          </a:xfrm>
          <a:prstGeom prst="rect">
            <a:avLst/>
          </a:prstGeom>
        </p:spPr>
      </p:pic>
      <p:pic>
        <p:nvPicPr>
          <p:cNvPr id="4" name="Picture 3">
            <a:extLst>
              <a:ext uri="{FF2B5EF4-FFF2-40B4-BE49-F238E27FC236}">
                <a16:creationId xmlns:a16="http://schemas.microsoft.com/office/drawing/2014/main" id="{6E1179DB-1B1F-F54D-B99E-7ACD0017B84C}"/>
              </a:ext>
            </a:extLst>
          </p:cNvPr>
          <p:cNvPicPr>
            <a:picLocks noChangeAspect="1"/>
          </p:cNvPicPr>
          <p:nvPr/>
        </p:nvPicPr>
        <p:blipFill>
          <a:blip r:embed="rId6"/>
          <a:stretch>
            <a:fillRect/>
          </a:stretch>
        </p:blipFill>
        <p:spPr>
          <a:xfrm>
            <a:off x="7139567" y="3058551"/>
            <a:ext cx="1612640" cy="1842291"/>
          </a:xfrm>
          <a:prstGeom prst="rect">
            <a:avLst/>
          </a:prstGeom>
        </p:spPr>
      </p:pic>
      <p:pic>
        <p:nvPicPr>
          <p:cNvPr id="10" name="Graphic 9">
            <a:extLst>
              <a:ext uri="{FF2B5EF4-FFF2-40B4-BE49-F238E27FC236}">
                <a16:creationId xmlns:a16="http://schemas.microsoft.com/office/drawing/2014/main" id="{FFCC7EC7-D085-4A35-BC20-406E7CBBEFE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026726" y="188640"/>
            <a:ext cx="2865754" cy="1631887"/>
          </a:xfrm>
          <a:prstGeom prst="rect">
            <a:avLst/>
          </a:prstGeom>
        </p:spPr>
      </p:pic>
    </p:spTree>
  </p:cSld>
  <p:clrMapOvr>
    <a:overrideClrMapping bg1="dk1" tx1="lt1" bg2="dk2" tx2="lt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F826006-0831-4591-9AE2-818301215222}"/>
              </a:ext>
            </a:extLst>
          </p:cNvPr>
          <p:cNvPicPr>
            <a:picLocks noChangeAspect="1"/>
          </p:cNvPicPr>
          <p:nvPr/>
        </p:nvPicPr>
        <p:blipFill rotWithShape="1">
          <a:blip r:embed="rId3">
            <a:alphaModFix amt="50000"/>
          </a:blip>
          <a:srcRect l="14726" r="14726" b="12504"/>
          <a:stretch/>
        </p:blipFill>
        <p:spPr>
          <a:xfrm>
            <a:off x="0" y="478327"/>
            <a:ext cx="9144000" cy="6379673"/>
          </a:xfrm>
          <a:prstGeom prst="rect">
            <a:avLst/>
          </a:prstGeom>
        </p:spPr>
      </p:pic>
      <p:sp>
        <p:nvSpPr>
          <p:cNvPr id="3" name="Title 2"/>
          <p:cNvSpPr>
            <a:spLocks noGrp="1"/>
          </p:cNvSpPr>
          <p:nvPr>
            <p:ph type="title"/>
          </p:nvPr>
        </p:nvSpPr>
        <p:spPr/>
        <p:txBody>
          <a:bodyPr/>
          <a:lstStyle/>
          <a:p>
            <a:r>
              <a:rPr lang="fr-CA" dirty="0"/>
              <a:t>Quelle licence devrions-nous promouvoir?</a:t>
            </a:r>
          </a:p>
        </p:txBody>
      </p:sp>
      <p:sp>
        <p:nvSpPr>
          <p:cNvPr id="2" name="Content Placeholder 1"/>
          <p:cNvSpPr>
            <a:spLocks noGrp="1"/>
          </p:cNvSpPr>
          <p:nvPr>
            <p:ph idx="1"/>
          </p:nvPr>
        </p:nvSpPr>
        <p:spPr>
          <a:xfrm>
            <a:off x="628650" y="1825625"/>
            <a:ext cx="7886700" cy="4600575"/>
          </a:xfrm>
        </p:spPr>
        <p:txBody>
          <a:bodyPr>
            <a:normAutofit/>
          </a:bodyPr>
          <a:lstStyle/>
          <a:p>
            <a:r>
              <a:rPr lang="fr-CA" dirty="0"/>
              <a:t>Pour OBIS, agrégateur de données, il serait plus simple si la communauté entière acceptait une seule licence, claire et ouverte, qui permettrait une utilisation maximale des jeux de données.</a:t>
            </a:r>
          </a:p>
          <a:p>
            <a:endParaRPr lang="fr-CA" dirty="0"/>
          </a:p>
          <a:p>
            <a:r>
              <a:rPr lang="fr-CA" dirty="0"/>
              <a:t>Licence « </a:t>
            </a:r>
            <a:r>
              <a:rPr lang="fr-CA" i="1" dirty="0"/>
              <a:t>Creative Commons </a:t>
            </a:r>
            <a:r>
              <a:rPr lang="fr-CA" i="1" dirty="0" err="1"/>
              <a:t>Zero</a:t>
            </a:r>
            <a:r>
              <a:rPr lang="fr-CA" i="1" dirty="0"/>
              <a:t> </a:t>
            </a:r>
            <a:r>
              <a:rPr lang="fr-CA" dirty="0"/>
              <a:t>» (CC0)</a:t>
            </a:r>
          </a:p>
          <a:p>
            <a:pPr lvl="1"/>
            <a:r>
              <a:rPr lang="fr-CA" dirty="0"/>
              <a:t>Avec CC0, vous renoncez à tout droit d'auteur que vous pourriez avoir sur les données (ensemble) et le dédiez au domaine public</a:t>
            </a:r>
          </a:p>
          <a:p>
            <a:pPr lvl="1"/>
            <a:r>
              <a:rPr lang="fr-CA" dirty="0"/>
              <a:t>Les utilisateurs peuvent copier, utiliser, modifier et distribuer les données sans demander votre permission.</a:t>
            </a:r>
          </a:p>
          <a:p>
            <a:pPr lvl="1"/>
            <a:r>
              <a:rPr lang="fr-CA" dirty="0"/>
              <a:t>Vous ne pouvez pas non plus être tenu responsable d'une (mauvaise) utilisation des données. </a:t>
            </a:r>
          </a:p>
          <a:p>
            <a:endParaRPr lang="fr-CA" dirty="0"/>
          </a:p>
          <a:p>
            <a:endParaRPr lang="fr-CA" dirty="0"/>
          </a:p>
        </p:txBody>
      </p:sp>
    </p:spTree>
    <p:extLst>
      <p:ext uri="{BB962C8B-B14F-4D97-AF65-F5344CB8AC3E}">
        <p14:creationId xmlns:p14="http://schemas.microsoft.com/office/powerpoint/2010/main" val="1233596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98AA2D1-90BA-4327-A7A0-8AC313EE8DEA}"/>
              </a:ext>
            </a:extLst>
          </p:cNvPr>
          <p:cNvPicPr>
            <a:picLocks noChangeAspect="1"/>
          </p:cNvPicPr>
          <p:nvPr/>
        </p:nvPicPr>
        <p:blipFill rotWithShape="1">
          <a:blip r:embed="rId3">
            <a:alphaModFix amt="50000"/>
          </a:blip>
          <a:srcRect l="14726" r="14726" b="12504"/>
          <a:stretch/>
        </p:blipFill>
        <p:spPr>
          <a:xfrm>
            <a:off x="0" y="478327"/>
            <a:ext cx="9144000" cy="6379673"/>
          </a:xfrm>
          <a:prstGeom prst="rect">
            <a:avLst/>
          </a:prstGeom>
        </p:spPr>
      </p:pic>
      <p:sp>
        <p:nvSpPr>
          <p:cNvPr id="3" name="Title 2"/>
          <p:cNvSpPr>
            <a:spLocks noGrp="1"/>
          </p:cNvSpPr>
          <p:nvPr>
            <p:ph type="title"/>
          </p:nvPr>
        </p:nvSpPr>
        <p:spPr/>
        <p:txBody>
          <a:bodyPr/>
          <a:lstStyle/>
          <a:p>
            <a:r>
              <a:rPr lang="fr-CA" dirty="0"/>
              <a:t>Quelle licence devrions-nous promouvoir?</a:t>
            </a:r>
          </a:p>
        </p:txBody>
      </p:sp>
      <p:sp>
        <p:nvSpPr>
          <p:cNvPr id="2" name="Content Placeholder 1"/>
          <p:cNvSpPr>
            <a:spLocks noGrp="1"/>
          </p:cNvSpPr>
          <p:nvPr>
            <p:ph idx="1"/>
          </p:nvPr>
        </p:nvSpPr>
        <p:spPr/>
        <p:txBody>
          <a:bodyPr/>
          <a:lstStyle/>
          <a:p>
            <a:pPr marL="0" indent="0">
              <a:buNone/>
            </a:pPr>
            <a:r>
              <a:rPr lang="fr-CA" b="1" dirty="0"/>
              <a:t>Qu’en est-il de l’attribution?</a:t>
            </a:r>
            <a:endParaRPr lang="fr-CA" dirty="0"/>
          </a:p>
          <a:p>
            <a:endParaRPr lang="fr-CA" dirty="0"/>
          </a:p>
          <a:p>
            <a:r>
              <a:rPr lang="fr-CA" dirty="0"/>
              <a:t>Bien que le CC0 n'oblige pas légalement les utilisateurs de données à citer la source, il n'enlève pas la responsabilité morale d'attribuer, comme cela est courant dans la recherche scientifique.</a:t>
            </a:r>
          </a:p>
          <a:p>
            <a:endParaRPr lang="fr-CA" dirty="0"/>
          </a:p>
          <a:p>
            <a:pPr marL="0" indent="0">
              <a:buNone/>
            </a:pPr>
            <a:r>
              <a:rPr lang="fr-CA" b="1" dirty="0">
                <a:solidFill>
                  <a:srgbClr val="FF0000"/>
                </a:solidFill>
              </a:rPr>
              <a:t>Il n'y a pas de licence attachée aux articles scientifiques stipulant que vous devez citer l'article lorsqu'il est utilisé, mais c'est une pratique courante en science.</a:t>
            </a:r>
          </a:p>
        </p:txBody>
      </p:sp>
    </p:spTree>
    <p:extLst>
      <p:ext uri="{BB962C8B-B14F-4D97-AF65-F5344CB8AC3E}">
        <p14:creationId xmlns:p14="http://schemas.microsoft.com/office/powerpoint/2010/main" val="175711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A69466A-34F3-45FB-9CCC-3096CB3D5898}"/>
              </a:ext>
            </a:extLst>
          </p:cNvPr>
          <p:cNvPicPr>
            <a:picLocks noChangeAspect="1"/>
          </p:cNvPicPr>
          <p:nvPr/>
        </p:nvPicPr>
        <p:blipFill rotWithShape="1">
          <a:blip r:embed="rId3">
            <a:alphaModFix amt="50000"/>
          </a:blip>
          <a:srcRect l="14726" r="14726" b="12504"/>
          <a:stretch/>
        </p:blipFill>
        <p:spPr>
          <a:xfrm>
            <a:off x="0" y="478327"/>
            <a:ext cx="9144000" cy="6379673"/>
          </a:xfrm>
          <a:prstGeom prst="rect">
            <a:avLst/>
          </a:prstGeom>
        </p:spPr>
      </p:pic>
      <p:sp>
        <p:nvSpPr>
          <p:cNvPr id="3" name="Title 2"/>
          <p:cNvSpPr>
            <a:spLocks noGrp="1"/>
          </p:cNvSpPr>
          <p:nvPr>
            <p:ph type="title"/>
          </p:nvPr>
        </p:nvSpPr>
        <p:spPr/>
        <p:txBody>
          <a:bodyPr/>
          <a:lstStyle/>
          <a:p>
            <a:r>
              <a:rPr lang="fr-CA" b="1" dirty="0"/>
              <a:t>Quelle licence pour la base de données OBIS?</a:t>
            </a:r>
          </a:p>
        </p:txBody>
      </p:sp>
      <p:sp>
        <p:nvSpPr>
          <p:cNvPr id="2" name="Content Placeholder 1"/>
          <p:cNvSpPr>
            <a:spLocks noGrp="1"/>
          </p:cNvSpPr>
          <p:nvPr>
            <p:ph idx="1"/>
          </p:nvPr>
        </p:nvSpPr>
        <p:spPr>
          <a:xfrm>
            <a:off x="628650" y="1253331"/>
            <a:ext cx="7886700" cy="4351338"/>
          </a:xfrm>
        </p:spPr>
        <p:txBody>
          <a:bodyPr>
            <a:normAutofit lnSpcReduction="10000"/>
          </a:bodyPr>
          <a:lstStyle/>
          <a:p>
            <a:pPr marL="0" indent="0">
              <a:buNone/>
            </a:pPr>
            <a:endParaRPr lang="fr-CA" b="1" dirty="0"/>
          </a:p>
          <a:p>
            <a:pPr marL="0" indent="0">
              <a:buNone/>
            </a:pPr>
            <a:r>
              <a:rPr lang="fr-CA" b="1" dirty="0"/>
              <a:t>La base de données OBIS (et autres produits) est publiés sous la licence « </a:t>
            </a:r>
            <a:r>
              <a:rPr lang="fr-CA" b="1" i="1" dirty="0"/>
              <a:t>Creative Commons </a:t>
            </a:r>
            <a:r>
              <a:rPr lang="fr-CA" b="1" i="1" dirty="0" err="1"/>
              <a:t>Zero</a:t>
            </a:r>
            <a:r>
              <a:rPr lang="fr-CA" b="1" i="1" dirty="0"/>
              <a:t> </a:t>
            </a:r>
            <a:r>
              <a:rPr lang="fr-CA" b="1" dirty="0"/>
              <a:t>» (CC0).</a:t>
            </a:r>
          </a:p>
          <a:p>
            <a:pPr marL="0" indent="0">
              <a:buNone/>
            </a:pPr>
            <a:endParaRPr lang="fr-CA" b="1" dirty="0"/>
          </a:p>
          <a:p>
            <a:pPr marL="0" indent="0">
              <a:buNone/>
            </a:pPr>
            <a:r>
              <a:rPr lang="fr-CA" b="1" dirty="0">
                <a:solidFill>
                  <a:srgbClr val="FF0000"/>
                </a:solidFill>
              </a:rPr>
              <a:t>Promouvoir l’utilisation équitable…</a:t>
            </a:r>
          </a:p>
          <a:p>
            <a:r>
              <a:rPr lang="fr-CA" dirty="0"/>
              <a:t>Encourager les gens à construire des applications en utilisant les services web d’accès aux données plutôt que de conserver une copie;</a:t>
            </a:r>
          </a:p>
          <a:p>
            <a:r>
              <a:rPr lang="fr-CA" dirty="0"/>
              <a:t>Respecter des producteurs de données et fournir une rétroaction concernant la qualité des données;</a:t>
            </a:r>
          </a:p>
          <a:p>
            <a:r>
              <a:rPr lang="fr-CA" dirty="0"/>
              <a:t>Lorsque vous êtes à la fois utilisateur et producteur de données, vos données devraient être publiées sur OBIS;</a:t>
            </a:r>
          </a:p>
          <a:p>
            <a:r>
              <a:rPr lang="fr-CA" dirty="0"/>
              <a:t>Considérer les commandites et la création de partenariat avec OBIS et ses nœuds.</a:t>
            </a:r>
          </a:p>
          <a:p>
            <a:pPr marL="0" indent="0">
              <a:buNone/>
            </a:pPr>
            <a:endParaRPr lang="fr-CA" dirty="0"/>
          </a:p>
        </p:txBody>
      </p:sp>
    </p:spTree>
    <p:extLst>
      <p:ext uri="{BB962C8B-B14F-4D97-AF65-F5344CB8AC3E}">
        <p14:creationId xmlns:p14="http://schemas.microsoft.com/office/powerpoint/2010/main" val="1908834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AAA7CDE-1C6B-4C84-B436-5655CF5FACC0}"/>
              </a:ext>
            </a:extLst>
          </p:cNvPr>
          <p:cNvPicPr>
            <a:picLocks noChangeAspect="1"/>
          </p:cNvPicPr>
          <p:nvPr/>
        </p:nvPicPr>
        <p:blipFill rotWithShape="1">
          <a:blip r:embed="rId3">
            <a:alphaModFix amt="50000"/>
          </a:blip>
          <a:srcRect l="14726" r="14726" b="12504"/>
          <a:stretch/>
        </p:blipFill>
        <p:spPr>
          <a:xfrm>
            <a:off x="0" y="478327"/>
            <a:ext cx="9144000" cy="6379673"/>
          </a:xfrm>
          <a:prstGeom prst="rect">
            <a:avLst/>
          </a:prstGeom>
        </p:spPr>
      </p:pic>
      <p:sp>
        <p:nvSpPr>
          <p:cNvPr id="3" name="Title 2"/>
          <p:cNvSpPr>
            <a:spLocks noGrp="1"/>
          </p:cNvSpPr>
          <p:nvPr>
            <p:ph type="title"/>
          </p:nvPr>
        </p:nvSpPr>
        <p:spPr/>
        <p:txBody>
          <a:bodyPr>
            <a:normAutofit/>
          </a:bodyPr>
          <a:lstStyle/>
          <a:p>
            <a:r>
              <a:rPr lang="fr-CA" dirty="0"/>
              <a:t>Conseil bienveillant : Développez une Politique de données dans votre institution</a:t>
            </a:r>
          </a:p>
        </p:txBody>
      </p:sp>
      <p:sp>
        <p:nvSpPr>
          <p:cNvPr id="2" name="Content Placeholder 1"/>
          <p:cNvSpPr>
            <a:spLocks noGrp="1"/>
          </p:cNvSpPr>
          <p:nvPr>
            <p:ph idx="1"/>
          </p:nvPr>
        </p:nvSpPr>
        <p:spPr/>
        <p:txBody>
          <a:bodyPr>
            <a:normAutofit/>
          </a:bodyPr>
          <a:lstStyle/>
          <a:p>
            <a:pPr marL="0" indent="0">
              <a:buNone/>
            </a:pPr>
            <a:r>
              <a:rPr lang="fr-CA" dirty="0"/>
              <a:t>Une Politique de données devrait :</a:t>
            </a:r>
          </a:p>
          <a:p>
            <a:r>
              <a:rPr lang="fr-CA" dirty="0"/>
              <a:t>Identifier la licence d’utilisation des données, préférablement basée sur des principes de données ouvertes</a:t>
            </a:r>
          </a:p>
          <a:p>
            <a:r>
              <a:rPr lang="fr-CA" dirty="0"/>
              <a:t>Décrire vos besoins</a:t>
            </a:r>
          </a:p>
          <a:p>
            <a:r>
              <a:rPr lang="fr-CA" dirty="0"/>
              <a:t>Définir la propriété des données</a:t>
            </a:r>
          </a:p>
          <a:p>
            <a:r>
              <a:rPr lang="fr-CA" dirty="0"/>
              <a:t>Offrir des exemples d’avertissements</a:t>
            </a:r>
          </a:p>
          <a:p>
            <a:r>
              <a:rPr lang="fr-CA" dirty="0"/>
              <a:t>Montrer comment citer</a:t>
            </a:r>
          </a:p>
          <a:p>
            <a:endParaRPr lang="fr-CA" dirty="0"/>
          </a:p>
          <a:p>
            <a:endParaRPr lang="fr-CA" dirty="0"/>
          </a:p>
        </p:txBody>
      </p:sp>
    </p:spTree>
    <p:extLst>
      <p:ext uri="{BB962C8B-B14F-4D97-AF65-F5344CB8AC3E}">
        <p14:creationId xmlns:p14="http://schemas.microsoft.com/office/powerpoint/2010/main" val="4088562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04F4CF1-38A2-4B03-A23B-00E322C88295}"/>
              </a:ext>
            </a:extLst>
          </p:cNvPr>
          <p:cNvPicPr>
            <a:picLocks noChangeAspect="1"/>
          </p:cNvPicPr>
          <p:nvPr/>
        </p:nvPicPr>
        <p:blipFill rotWithShape="1">
          <a:blip r:embed="rId3">
            <a:alphaModFix amt="50000"/>
          </a:blip>
          <a:srcRect l="14726" r="14726" b="12504"/>
          <a:stretch/>
        </p:blipFill>
        <p:spPr>
          <a:xfrm>
            <a:off x="0" y="478327"/>
            <a:ext cx="9144000" cy="6379673"/>
          </a:xfrm>
          <a:prstGeom prst="rect">
            <a:avLst/>
          </a:prstGeom>
        </p:spPr>
      </p:pic>
      <p:sp>
        <p:nvSpPr>
          <p:cNvPr id="2" name="Rectangle 1"/>
          <p:cNvSpPr/>
          <p:nvPr/>
        </p:nvSpPr>
        <p:spPr>
          <a:xfrm>
            <a:off x="520700" y="1181100"/>
            <a:ext cx="8013700" cy="403187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CA" sz="3200" b="1" i="1" u="none" strike="noStrike" kern="1200" cap="none" spc="0" normalizeH="0" baseline="0" dirty="0">
                <a:ln>
                  <a:noFill/>
                </a:ln>
                <a:solidFill>
                  <a:prstClr val="black"/>
                </a:solidFill>
                <a:effectLst/>
                <a:uLnTx/>
                <a:uFillTx/>
                <a:latin typeface="Bodoni 72 Smallcaps Book" charset="0"/>
                <a:ea typeface="Bodoni 72 Smallcaps Book" charset="0"/>
                <a:cs typeface="Bodoni 72 Smallcaps Book" charset="0"/>
              </a:rPr>
              <a:t>Conseil à un jeune chercheur </a:t>
            </a:r>
            <a:r>
              <a:rPr kumimoji="0" lang="fr-CA" sz="3200" b="1" i="0" u="none" strike="noStrike" kern="1200" cap="none" spc="0" normalizeH="0" baseline="0" dirty="0">
                <a:ln>
                  <a:noFill/>
                </a:ln>
                <a:solidFill>
                  <a:prstClr val="black"/>
                </a:solidFill>
                <a:effectLst/>
                <a:uLnTx/>
                <a:uFillTx/>
                <a:latin typeface="Bodoni 72 Smallcaps Book" charset="0"/>
                <a:ea typeface="Bodoni 72 Smallcaps Book" charset="0"/>
                <a:cs typeface="Bodoni 72 Smallcaps Book" charset="0"/>
              </a:rPr>
              <a:t>(1897)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CA" sz="3200" b="0" i="0" u="none" strike="noStrike" kern="1200" cap="none" spc="0" normalizeH="0" baseline="0" dirty="0">
                <a:ln>
                  <a:noFill/>
                </a:ln>
                <a:solidFill>
                  <a:prstClr val="black"/>
                </a:solidFill>
                <a:effectLst/>
                <a:uLnTx/>
                <a:uFillTx/>
                <a:latin typeface="Bodoni 72 Smallcaps Book" charset="0"/>
                <a:ea typeface="Bodoni 72 Smallcaps Book" charset="0"/>
                <a:cs typeface="Bodoni 72 Smallcaps Book" charset="0"/>
              </a:rPr>
              <a:t>« La contribution d'un chercheur est mesurée par la somme des données qu'il apporte. Les hypothèses vont et viennent mais les données restent. » </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CA" sz="3200" b="0" i="0" u="none" strike="noStrike" kern="1200" cap="none" spc="0" normalizeH="0" baseline="0" dirty="0">
              <a:ln>
                <a:noFill/>
              </a:ln>
              <a:solidFill>
                <a:prstClr val="black"/>
              </a:solidFill>
              <a:effectLst/>
              <a:uLnTx/>
              <a:uFillTx/>
              <a:latin typeface="Bodoni 72 Smallcaps Book" charset="0"/>
              <a:ea typeface="Bodoni 72 Smallcaps Book" charset="0"/>
              <a:cs typeface="Bodoni 72 Smallcaps Book" charset="0"/>
            </a:endParaRP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fr-CA" sz="3200" b="0" i="0" u="none" strike="noStrike" kern="1200" cap="none" spc="0" normalizeH="0" baseline="0" dirty="0">
                <a:ln>
                  <a:noFill/>
                </a:ln>
                <a:solidFill>
                  <a:prstClr val="black"/>
                </a:solidFill>
                <a:effectLst/>
                <a:uLnTx/>
                <a:uFillTx/>
                <a:latin typeface="Bodoni 72 Smallcaps Book" charset="0"/>
                <a:ea typeface="Bodoni 72 Smallcaps Book" charset="0"/>
                <a:cs typeface="Bodoni 72 Smallcaps Book" charset="0"/>
              </a:rPr>
              <a:t>Santiago </a:t>
            </a:r>
            <a:r>
              <a:rPr kumimoji="0" lang="fr-CA" sz="3200" b="0" i="0" u="none" strike="noStrike" kern="1200" cap="none" spc="0" normalizeH="0" baseline="0" dirty="0" err="1">
                <a:ln>
                  <a:noFill/>
                </a:ln>
                <a:solidFill>
                  <a:prstClr val="black"/>
                </a:solidFill>
                <a:effectLst/>
                <a:uLnTx/>
                <a:uFillTx/>
                <a:latin typeface="Bodoni 72 Smallcaps Book" charset="0"/>
                <a:ea typeface="Bodoni 72 Smallcaps Book" charset="0"/>
                <a:cs typeface="Bodoni 72 Smallcaps Book" charset="0"/>
              </a:rPr>
              <a:t>Ramón</a:t>
            </a:r>
            <a:r>
              <a:rPr kumimoji="0" lang="fr-CA" sz="3200" b="0" i="0" u="none" strike="noStrike" kern="1200" cap="none" spc="0" normalizeH="0" baseline="0" dirty="0">
                <a:ln>
                  <a:noFill/>
                </a:ln>
                <a:solidFill>
                  <a:prstClr val="black"/>
                </a:solidFill>
                <a:effectLst/>
                <a:uLnTx/>
                <a:uFillTx/>
                <a:latin typeface="Bodoni 72 Smallcaps Book" charset="0"/>
                <a:ea typeface="Bodoni 72 Smallcaps Book" charset="0"/>
                <a:cs typeface="Bodoni 72 Smallcaps Book" charset="0"/>
              </a:rPr>
              <a:t> y Cajal </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fr-CA" sz="3200" b="0" i="0" u="none" strike="noStrike" kern="1200" cap="none" spc="0" normalizeH="0" baseline="0" dirty="0">
                <a:ln>
                  <a:noFill/>
                </a:ln>
                <a:solidFill>
                  <a:prstClr val="black"/>
                </a:solidFill>
                <a:effectLst/>
                <a:uLnTx/>
                <a:uFillTx/>
                <a:latin typeface="Bodoni 72 Smallcaps Book" charset="0"/>
                <a:ea typeface="Bodoni 72 Smallcaps Book" charset="0"/>
                <a:cs typeface="Bodoni 72 Smallcaps Book" charset="0"/>
              </a:rPr>
              <a:t>(Récipiendaire d’un prix Nobel en 1906) </a:t>
            </a:r>
          </a:p>
        </p:txBody>
      </p:sp>
    </p:spTree>
    <p:extLst>
      <p:ext uri="{BB962C8B-B14F-4D97-AF65-F5344CB8AC3E}">
        <p14:creationId xmlns:p14="http://schemas.microsoft.com/office/powerpoint/2010/main" val="41756540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3">
            <a:extLst>
              <a:ext uri="{FF2B5EF4-FFF2-40B4-BE49-F238E27FC236}">
                <a16:creationId xmlns:a16="http://schemas.microsoft.com/office/drawing/2014/main" id="{2C1CC797-CD78-4A39-A7ED-04E91D7A7BC2}"/>
              </a:ext>
            </a:extLst>
          </p:cNvPr>
          <p:cNvPicPr>
            <a:picLocks noChangeAspect="1"/>
          </p:cNvPicPr>
          <p:nvPr/>
        </p:nvPicPr>
        <p:blipFill rotWithShape="1">
          <a:blip r:embed="rId3">
            <a:alphaModFix amt="50000"/>
          </a:blip>
          <a:srcRect l="14726" r="14726" b="12504"/>
          <a:stretch/>
        </p:blipFill>
        <p:spPr>
          <a:xfrm>
            <a:off x="0" y="478327"/>
            <a:ext cx="9144000" cy="6379673"/>
          </a:xfrm>
          <a:prstGeom prst="rect">
            <a:avLst/>
          </a:prstGeom>
        </p:spPr>
      </p:pic>
      <p:sp>
        <p:nvSpPr>
          <p:cNvPr id="2" name="Title 1"/>
          <p:cNvSpPr>
            <a:spLocks noGrp="1"/>
          </p:cNvSpPr>
          <p:nvPr>
            <p:ph type="title"/>
          </p:nvPr>
        </p:nvSpPr>
        <p:spPr/>
        <p:txBody>
          <a:bodyPr/>
          <a:lstStyle/>
          <a:p>
            <a:r>
              <a:rPr lang="en-US" b="1" dirty="0" err="1"/>
              <a:t>Qu’est-ce</a:t>
            </a:r>
            <a:r>
              <a:rPr lang="en-US" b="1" dirty="0"/>
              <a:t> que </a:t>
            </a:r>
            <a:r>
              <a:rPr lang="en-US" b="1" i="1" dirty="0"/>
              <a:t>IOC</a:t>
            </a:r>
            <a:r>
              <a:rPr lang="en-US" b="1" dirty="0"/>
              <a:t>?</a:t>
            </a:r>
          </a:p>
        </p:txBody>
      </p:sp>
      <p:sp>
        <p:nvSpPr>
          <p:cNvPr id="3" name="Content Placeholder 2"/>
          <p:cNvSpPr>
            <a:spLocks noGrp="1"/>
          </p:cNvSpPr>
          <p:nvPr>
            <p:ph idx="1"/>
          </p:nvPr>
        </p:nvSpPr>
        <p:spPr>
          <a:xfrm>
            <a:off x="685800" y="1371600"/>
            <a:ext cx="7772400" cy="4495800"/>
          </a:xfrm>
        </p:spPr>
        <p:txBody>
          <a:bodyPr>
            <a:normAutofit lnSpcReduction="10000"/>
          </a:bodyPr>
          <a:lstStyle/>
          <a:p>
            <a:pPr>
              <a:buNone/>
            </a:pPr>
            <a:r>
              <a:rPr lang="fr-CA" sz="2000" dirty="0"/>
              <a:t>La Commission océanographique intergouvernementale de l’UNESCO est un organe des Nations Unies pour :</a:t>
            </a:r>
          </a:p>
          <a:p>
            <a:pPr lvl="1"/>
            <a:r>
              <a:rPr lang="fr-CA" dirty="0"/>
              <a:t>La science des océans </a:t>
            </a:r>
          </a:p>
          <a:p>
            <a:pPr lvl="1"/>
            <a:r>
              <a:rPr lang="fr-CA" dirty="0"/>
              <a:t>Des observatoires d’océans</a:t>
            </a:r>
          </a:p>
          <a:p>
            <a:pPr lvl="1"/>
            <a:r>
              <a:rPr lang="fr-CA" dirty="0"/>
              <a:t>Lieu d’échange sur les données et les informations des océans</a:t>
            </a:r>
          </a:p>
          <a:p>
            <a:pPr lvl="1"/>
            <a:r>
              <a:rPr lang="fr-CA" dirty="0"/>
              <a:t>Développement des capacités et transfert de technologies marines</a:t>
            </a:r>
          </a:p>
          <a:p>
            <a:pPr lvl="1"/>
            <a:r>
              <a:rPr lang="fr-CA" dirty="0"/>
              <a:t>Des services océaniques. </a:t>
            </a:r>
          </a:p>
          <a:p>
            <a:endParaRPr lang="fr-CA" sz="1600" dirty="0"/>
          </a:p>
          <a:p>
            <a:pPr>
              <a:buNone/>
            </a:pPr>
            <a:r>
              <a:rPr lang="fr-CA" sz="2000" dirty="0"/>
              <a:t>Sa mission est de…</a:t>
            </a:r>
          </a:p>
          <a:p>
            <a:r>
              <a:rPr lang="fr-CA" sz="1800" dirty="0"/>
              <a:t>Promouvoir la coopération internationale et coordonner des programmes de recherche, de services et de développement des capacités afin d’en savoir davantage sur la nature et les ressources des océans et des zones côtières</a:t>
            </a:r>
          </a:p>
          <a:p>
            <a:r>
              <a:rPr lang="fr-CA" sz="1800" dirty="0"/>
              <a:t>Appliquer ces connaissances afin d’améliorer la gestion, le développement durable et la protection d’environnements marins et les processus de prises de décisions des États</a:t>
            </a:r>
          </a:p>
        </p:txBody>
      </p:sp>
      <p:pic>
        <p:nvPicPr>
          <p:cNvPr id="4" name="Picture 3"/>
          <p:cNvPicPr>
            <a:picLocks noChangeAspect="1"/>
          </p:cNvPicPr>
          <p:nvPr/>
        </p:nvPicPr>
        <p:blipFill>
          <a:blip r:embed="rId4"/>
          <a:stretch>
            <a:fillRect/>
          </a:stretch>
        </p:blipFill>
        <p:spPr>
          <a:xfrm>
            <a:off x="7609745" y="1850134"/>
            <a:ext cx="1591405" cy="1818029"/>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3">
            <a:extLst>
              <a:ext uri="{FF2B5EF4-FFF2-40B4-BE49-F238E27FC236}">
                <a16:creationId xmlns:a16="http://schemas.microsoft.com/office/drawing/2014/main" id="{62BBB85C-523C-4D24-9507-F71119BC5BA7}"/>
              </a:ext>
            </a:extLst>
          </p:cNvPr>
          <p:cNvPicPr>
            <a:picLocks noChangeAspect="1"/>
          </p:cNvPicPr>
          <p:nvPr/>
        </p:nvPicPr>
        <p:blipFill rotWithShape="1">
          <a:blip r:embed="rId3">
            <a:alphaModFix amt="50000"/>
          </a:blip>
          <a:srcRect l="14726" r="14726" b="12504"/>
          <a:stretch/>
        </p:blipFill>
        <p:spPr>
          <a:xfrm>
            <a:off x="0" y="478327"/>
            <a:ext cx="9144000" cy="6379673"/>
          </a:xfrm>
          <a:prstGeom prst="rect">
            <a:avLst/>
          </a:prstGeom>
        </p:spPr>
      </p:pic>
      <p:sp>
        <p:nvSpPr>
          <p:cNvPr id="3" name="Content Placeholder 2"/>
          <p:cNvSpPr>
            <a:spLocks noGrp="1"/>
          </p:cNvSpPr>
          <p:nvPr>
            <p:ph idx="1"/>
          </p:nvPr>
        </p:nvSpPr>
        <p:spPr>
          <a:xfrm>
            <a:off x="685800" y="1676400"/>
            <a:ext cx="7772400" cy="4416896"/>
          </a:xfrm>
        </p:spPr>
        <p:txBody>
          <a:bodyPr>
            <a:normAutofit/>
          </a:bodyPr>
          <a:lstStyle/>
          <a:p>
            <a:r>
              <a:rPr lang="fr-CA" sz="2000" dirty="0"/>
              <a:t>« </a:t>
            </a:r>
            <a:r>
              <a:rPr lang="fr-CA" sz="2000" i="1" dirty="0"/>
              <a:t>International </a:t>
            </a:r>
            <a:r>
              <a:rPr lang="fr-CA" sz="2000" i="1" dirty="0" err="1"/>
              <a:t>Oceanographic</a:t>
            </a:r>
            <a:r>
              <a:rPr lang="fr-CA" sz="2000" i="1" dirty="0"/>
              <a:t> Data and Information Exchange </a:t>
            </a:r>
            <a:r>
              <a:rPr lang="fr-CA" sz="2000" dirty="0"/>
              <a:t>»</a:t>
            </a:r>
          </a:p>
          <a:p>
            <a:endParaRPr lang="fr-CA" sz="2000" dirty="0"/>
          </a:p>
          <a:p>
            <a:r>
              <a:rPr lang="fr-CA" sz="2000" dirty="0"/>
              <a:t>Il s’agit d’un programme de l’IOC de l’UNESCO</a:t>
            </a:r>
          </a:p>
          <a:p>
            <a:endParaRPr lang="fr-CA" sz="2000" dirty="0"/>
          </a:p>
          <a:p>
            <a:r>
              <a:rPr lang="fr-CA" sz="2000" dirty="0"/>
              <a:t>Créé en 1961 </a:t>
            </a:r>
          </a:p>
          <a:p>
            <a:endParaRPr lang="fr-CA" sz="2000" dirty="0"/>
          </a:p>
          <a:p>
            <a:r>
              <a:rPr lang="fr-CA" sz="2000" dirty="0"/>
              <a:t>Son rôle est d’améliorer la recherche, l’exploitation et le développement marins en facilitant les échanges de données et d’informations océanographiques entre les États membres et en répondant aux besoins des utilisateurs de données et d’informations.</a:t>
            </a:r>
          </a:p>
          <a:p>
            <a:endParaRPr lang="fr-CA" sz="2000" dirty="0"/>
          </a:p>
          <a:p>
            <a:r>
              <a:rPr lang="fr-CA" sz="2000" dirty="0"/>
              <a:t>Pour en apprendre davantage, visitez ce lien : http://www.iode.org</a:t>
            </a:r>
          </a:p>
        </p:txBody>
      </p:sp>
      <p:pic>
        <p:nvPicPr>
          <p:cNvPr id="2" name="Picture 1"/>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55576" y="476672"/>
            <a:ext cx="4320480" cy="913813"/>
          </a:xfrm>
          <a:prstGeom prst="rect">
            <a:avLst/>
          </a:prstGeom>
        </p:spPr>
      </p:pic>
    </p:spTree>
    <p:extLst>
      <p:ext uri="{BB962C8B-B14F-4D97-AF65-F5344CB8AC3E}">
        <p14:creationId xmlns:p14="http://schemas.microsoft.com/office/powerpoint/2010/main" val="2788812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3">
            <a:extLst>
              <a:ext uri="{FF2B5EF4-FFF2-40B4-BE49-F238E27FC236}">
                <a16:creationId xmlns:a16="http://schemas.microsoft.com/office/drawing/2014/main" id="{7B6971E8-1534-40F7-BD47-55821236E913}"/>
              </a:ext>
            </a:extLst>
          </p:cNvPr>
          <p:cNvPicPr>
            <a:picLocks noChangeAspect="1"/>
          </p:cNvPicPr>
          <p:nvPr/>
        </p:nvPicPr>
        <p:blipFill rotWithShape="1">
          <a:blip r:embed="rId3">
            <a:alphaModFix amt="50000"/>
          </a:blip>
          <a:srcRect l="14726" r="14726" b="12504"/>
          <a:stretch/>
        </p:blipFill>
        <p:spPr>
          <a:xfrm>
            <a:off x="0" y="478327"/>
            <a:ext cx="9144000" cy="6379673"/>
          </a:xfrm>
          <a:prstGeom prst="rect">
            <a:avLst/>
          </a:prstGeom>
        </p:spPr>
      </p:pic>
      <p:sp>
        <p:nvSpPr>
          <p:cNvPr id="18434" name="Content Placeholder 2"/>
          <p:cNvSpPr>
            <a:spLocks noGrp="1"/>
          </p:cNvSpPr>
          <p:nvPr>
            <p:ph idx="1"/>
          </p:nvPr>
        </p:nvSpPr>
        <p:spPr>
          <a:xfrm>
            <a:off x="628650" y="1537189"/>
            <a:ext cx="7886700" cy="4351338"/>
          </a:xfrm>
        </p:spPr>
        <p:txBody>
          <a:bodyPr>
            <a:normAutofit/>
          </a:bodyPr>
          <a:lstStyle/>
          <a:p>
            <a:pPr marL="0" indent="0">
              <a:buFontTx/>
              <a:buNone/>
            </a:pPr>
            <a:r>
              <a:rPr lang="fr-CA" dirty="0">
                <a:ea typeface="ＭＳ Ｐゴシック" charset="0"/>
                <a:cs typeface="ＭＳ Ｐゴシック" charset="0"/>
              </a:rPr>
              <a:t>OBIS est le référentiel en ligne de données ouvertes le plus gros de la planète en ce qui concerne la vie marine géoréférencée :</a:t>
            </a:r>
          </a:p>
          <a:p>
            <a:pPr lvl="1"/>
            <a:r>
              <a:rPr lang="fr-CA" sz="1800" dirty="0">
                <a:ea typeface="ＭＳ Ｐゴシック" charset="0"/>
              </a:rPr>
              <a:t>Les États peuvent l’utiliser pour développer des évaluations nationales et régionales, pour découvrir des nouveautés et des hauts lieux de biodiversité et pour répondre aux obligations de la Convention sur la diversité biologique et autres responsabilités internationales;</a:t>
            </a:r>
          </a:p>
          <a:p>
            <a:pPr lvl="1"/>
            <a:endParaRPr lang="fr-CA" sz="1800" dirty="0">
              <a:ea typeface="ＭＳ Ｐゴシック" charset="0"/>
            </a:endParaRPr>
          </a:p>
          <a:p>
            <a:pPr lvl="1"/>
            <a:r>
              <a:rPr lang="fr-CA" sz="1800" dirty="0">
                <a:ea typeface="ＭＳ Ｐゴシック" charset="0"/>
              </a:rPr>
              <a:t>Stimule la recherche sur les océans afin de générer de nouvelles hypothèses concernant les processus évolutifs, la distribution des espèces et les rôles des organismes vivants dans les systèmes marins à échelle globale;</a:t>
            </a:r>
          </a:p>
          <a:p>
            <a:pPr lvl="1"/>
            <a:endParaRPr lang="fr-CA" sz="1800" dirty="0">
              <a:ea typeface="ＭＳ Ｐゴシック" charset="0"/>
            </a:endParaRPr>
          </a:p>
          <a:p>
            <a:pPr lvl="1"/>
            <a:r>
              <a:rPr lang="fr-CA" sz="1800" dirty="0">
                <a:ea typeface="ＭＳ Ｐゴシック" charset="0"/>
              </a:rPr>
              <a:t>Forme une référence en matière de diversité de la vie marine, de sa distribution et de son abondance à partir desquelles des changements éventuels peuvent être mesurer.</a:t>
            </a:r>
          </a:p>
        </p:txBody>
      </p:sp>
      <p:sp>
        <p:nvSpPr>
          <p:cNvPr id="7" name="Title 1"/>
          <p:cNvSpPr txBox="1">
            <a:spLocks/>
          </p:cNvSpPr>
          <p:nvPr/>
        </p:nvSpPr>
        <p:spPr bwMode="auto">
          <a:xfrm>
            <a:off x="2958814" y="315289"/>
            <a:ext cx="2952328" cy="1143000"/>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charset="0"/>
                <a:ea typeface="ＭＳ Ｐゴシック" charset="0"/>
                <a:cs typeface="ＭＳ Ｐゴシック" charset="0"/>
              </a:defRPr>
            </a:lvl2pPr>
            <a:lvl3pPr algn="l" rtl="0" eaLnBrk="0" fontAlgn="base" hangingPunct="0">
              <a:spcBef>
                <a:spcPct val="0"/>
              </a:spcBef>
              <a:spcAft>
                <a:spcPct val="0"/>
              </a:spcAft>
              <a:defRPr sz="3600">
                <a:solidFill>
                  <a:schemeClr val="tx2"/>
                </a:solidFill>
                <a:latin typeface="Arial" charset="0"/>
                <a:ea typeface="ＭＳ Ｐゴシック" charset="0"/>
                <a:cs typeface="ＭＳ Ｐゴシック" charset="0"/>
              </a:defRPr>
            </a:lvl3pPr>
            <a:lvl4pPr algn="l" rtl="0" eaLnBrk="0" fontAlgn="base" hangingPunct="0">
              <a:spcBef>
                <a:spcPct val="0"/>
              </a:spcBef>
              <a:spcAft>
                <a:spcPct val="0"/>
              </a:spcAft>
              <a:defRPr sz="3600">
                <a:solidFill>
                  <a:schemeClr val="tx2"/>
                </a:solidFill>
                <a:latin typeface="Arial" charset="0"/>
                <a:ea typeface="ＭＳ Ｐゴシック" charset="0"/>
                <a:cs typeface="ＭＳ Ｐゴシック" charset="0"/>
              </a:defRPr>
            </a:lvl4pPr>
            <a:lvl5pPr algn="l" rtl="0" eaLnBrk="0" fontAlgn="base" hangingPunct="0">
              <a:spcBef>
                <a:spcPct val="0"/>
              </a:spcBef>
              <a:spcAft>
                <a:spcPct val="0"/>
              </a:spcAft>
              <a:defRPr sz="3600">
                <a:solidFill>
                  <a:schemeClr val="tx2"/>
                </a:solidFill>
                <a:latin typeface="Arial" charset="0"/>
                <a:ea typeface="ＭＳ Ｐゴシック" charset="0"/>
                <a:cs typeface="ＭＳ Ｐゴシック" charset="0"/>
              </a:defRPr>
            </a:lvl5pPr>
            <a:lvl6pPr marL="457200" algn="l" rtl="0" fontAlgn="base">
              <a:spcBef>
                <a:spcPct val="0"/>
              </a:spcBef>
              <a:spcAft>
                <a:spcPct val="0"/>
              </a:spcAft>
              <a:defRPr sz="3600">
                <a:solidFill>
                  <a:schemeClr val="tx2"/>
                </a:solidFill>
                <a:latin typeface="Arial" charset="0"/>
                <a:ea typeface="ＭＳ Ｐゴシック" charset="0"/>
                <a:cs typeface="ＭＳ Ｐゴシック" charset="0"/>
              </a:defRPr>
            </a:lvl6pPr>
            <a:lvl7pPr marL="914400" algn="l" rtl="0" fontAlgn="base">
              <a:spcBef>
                <a:spcPct val="0"/>
              </a:spcBef>
              <a:spcAft>
                <a:spcPct val="0"/>
              </a:spcAft>
              <a:defRPr sz="3600">
                <a:solidFill>
                  <a:schemeClr val="tx2"/>
                </a:solidFill>
                <a:latin typeface="Arial" charset="0"/>
                <a:ea typeface="ＭＳ Ｐゴシック" charset="0"/>
                <a:cs typeface="ＭＳ Ｐゴシック" charset="0"/>
              </a:defRPr>
            </a:lvl7pPr>
            <a:lvl8pPr marL="1371600" algn="l" rtl="0" fontAlgn="base">
              <a:spcBef>
                <a:spcPct val="0"/>
              </a:spcBef>
              <a:spcAft>
                <a:spcPct val="0"/>
              </a:spcAft>
              <a:defRPr sz="3600">
                <a:solidFill>
                  <a:schemeClr val="tx2"/>
                </a:solidFill>
                <a:latin typeface="Arial" charset="0"/>
                <a:ea typeface="ＭＳ Ｐゴシック" charset="0"/>
                <a:cs typeface="ＭＳ Ｐゴシック" charset="0"/>
              </a:defRPr>
            </a:lvl8pPr>
            <a:lvl9pPr marL="1828800" algn="l" rtl="0" fontAlgn="base">
              <a:spcBef>
                <a:spcPct val="0"/>
              </a:spcBef>
              <a:spcAft>
                <a:spcPct val="0"/>
              </a:spcAft>
              <a:defRPr sz="3600">
                <a:solidFill>
                  <a:schemeClr val="tx2"/>
                </a:solidFill>
                <a:latin typeface="Arial" charset="0"/>
                <a:ea typeface="ＭＳ Ｐゴシック" charset="0"/>
                <a:cs typeface="ＭＳ Ｐゴシック" charset="0"/>
              </a:defRPr>
            </a:lvl9pPr>
          </a:lstStyle>
          <a:p>
            <a:r>
              <a:rPr lang="fr-CA" b="1" dirty="0">
                <a:latin typeface="+mn-lt"/>
                <a:ea typeface="ＭＳ Ｐゴシック" charset="0"/>
                <a:cs typeface="ＭＳ Ｐゴシック" charset="0"/>
              </a:rPr>
              <a:t>Contexte</a:t>
            </a:r>
          </a:p>
        </p:txBody>
      </p:sp>
      <p:pic>
        <p:nvPicPr>
          <p:cNvPr id="8" name="Picture 7" descr="OBIS_logo_CMYK.tif"/>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a:off x="755576" y="320527"/>
            <a:ext cx="1922709" cy="1143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302634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oup 32">
            <a:extLst>
              <a:ext uri="{FF2B5EF4-FFF2-40B4-BE49-F238E27FC236}">
                <a16:creationId xmlns:a16="http://schemas.microsoft.com/office/drawing/2014/main" id="{173586F0-9992-4D03-AF27-AEF416ACC241}"/>
              </a:ext>
            </a:extLst>
          </p:cNvPr>
          <p:cNvGrpSpPr/>
          <p:nvPr/>
        </p:nvGrpSpPr>
        <p:grpSpPr>
          <a:xfrm>
            <a:off x="0" y="-1776"/>
            <a:ext cx="9143999" cy="6648945"/>
            <a:chOff x="1209058" y="884511"/>
            <a:chExt cx="6983192" cy="4697398"/>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9058" y="884511"/>
              <a:ext cx="6133695" cy="4697398"/>
            </a:xfrm>
            <a:prstGeom prst="rect">
              <a:avLst/>
            </a:prstGeom>
          </p:spPr>
        </p:pic>
        <p:sp>
          <p:nvSpPr>
            <p:cNvPr id="4" name="Rounded Rectangle 3"/>
            <p:cNvSpPr/>
            <p:nvPr/>
          </p:nvSpPr>
          <p:spPr>
            <a:xfrm>
              <a:off x="4132750" y="5144120"/>
              <a:ext cx="1080655" cy="322118"/>
            </a:xfrm>
            <a:prstGeom prst="roundRect">
              <a:avLst/>
            </a:prstGeom>
            <a:solidFill>
              <a:srgbClr val="ECFDAF"/>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200">
                  <a:solidFill>
                    <a:schemeClr val="tx1"/>
                  </a:solidFill>
                </a:rPr>
                <a:t>AntOBIS</a:t>
              </a:r>
            </a:p>
          </p:txBody>
        </p:sp>
        <p:sp>
          <p:nvSpPr>
            <p:cNvPr id="5" name="Rounded Rectangle 4"/>
            <p:cNvSpPr/>
            <p:nvPr/>
          </p:nvSpPr>
          <p:spPr>
            <a:xfrm>
              <a:off x="3359256" y="1723031"/>
              <a:ext cx="1080655" cy="322118"/>
            </a:xfrm>
            <a:prstGeom prst="roundRect">
              <a:avLst/>
            </a:prstGeom>
            <a:solidFill>
              <a:srgbClr val="ECFDAF"/>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200" dirty="0">
                  <a:solidFill>
                    <a:schemeClr val="tx1"/>
                  </a:solidFill>
                </a:rPr>
                <a:t>Arctic OBIS</a:t>
              </a:r>
            </a:p>
          </p:txBody>
        </p:sp>
        <p:sp>
          <p:nvSpPr>
            <p:cNvPr id="6" name="Rounded Rectangle 5"/>
            <p:cNvSpPr/>
            <p:nvPr/>
          </p:nvSpPr>
          <p:spPr>
            <a:xfrm>
              <a:off x="2689970" y="4909917"/>
              <a:ext cx="1080655" cy="322118"/>
            </a:xfrm>
            <a:prstGeom prst="roundRect">
              <a:avLst/>
            </a:prstGeom>
            <a:solidFill>
              <a:srgbClr val="ECFDAF"/>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200">
                  <a:solidFill>
                    <a:schemeClr val="tx1"/>
                  </a:solidFill>
                </a:rPr>
                <a:t>ArOBIS</a:t>
              </a:r>
            </a:p>
          </p:txBody>
        </p:sp>
        <p:sp>
          <p:nvSpPr>
            <p:cNvPr id="7" name="Rounded Rectangle 6"/>
            <p:cNvSpPr/>
            <p:nvPr/>
          </p:nvSpPr>
          <p:spPr>
            <a:xfrm>
              <a:off x="5655465" y="4515599"/>
              <a:ext cx="1080655" cy="322118"/>
            </a:xfrm>
            <a:prstGeom prst="roundRect">
              <a:avLst/>
            </a:prstGeom>
            <a:solidFill>
              <a:srgbClr val="ECFDAF"/>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200" dirty="0">
                  <a:solidFill>
                    <a:schemeClr val="tx1"/>
                  </a:solidFill>
                </a:rPr>
                <a:t>OBIS Australia</a:t>
              </a:r>
            </a:p>
          </p:txBody>
        </p:sp>
        <p:sp>
          <p:nvSpPr>
            <p:cNvPr id="8" name="Rounded Rectangle 7"/>
            <p:cNvSpPr/>
            <p:nvPr/>
          </p:nvSpPr>
          <p:spPr>
            <a:xfrm>
              <a:off x="2515496" y="1933689"/>
              <a:ext cx="1080655" cy="322118"/>
            </a:xfrm>
            <a:prstGeom prst="roundRect">
              <a:avLst/>
            </a:prstGeom>
            <a:solidFill>
              <a:srgbClr val="ECFDAF"/>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200">
                  <a:solidFill>
                    <a:schemeClr val="tx1"/>
                  </a:solidFill>
                </a:rPr>
                <a:t>OBIS Canada</a:t>
              </a:r>
            </a:p>
          </p:txBody>
        </p:sp>
        <p:sp>
          <p:nvSpPr>
            <p:cNvPr id="9" name="Rounded Rectangle 8"/>
            <p:cNvSpPr/>
            <p:nvPr/>
          </p:nvSpPr>
          <p:spPr>
            <a:xfrm>
              <a:off x="2758205" y="3538213"/>
              <a:ext cx="1190441" cy="322118"/>
            </a:xfrm>
            <a:prstGeom prst="roundRect">
              <a:avLst/>
            </a:prstGeom>
            <a:solidFill>
              <a:srgbClr val="ECFDAF"/>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200">
                  <a:solidFill>
                    <a:schemeClr val="tx1"/>
                  </a:solidFill>
                </a:rPr>
                <a:t>Caribbean OBIS</a:t>
              </a:r>
            </a:p>
          </p:txBody>
        </p:sp>
        <p:sp>
          <p:nvSpPr>
            <p:cNvPr id="10" name="Rounded Rectangle 9"/>
            <p:cNvSpPr/>
            <p:nvPr/>
          </p:nvSpPr>
          <p:spPr>
            <a:xfrm>
              <a:off x="6216141" y="2667592"/>
              <a:ext cx="1080655" cy="322118"/>
            </a:xfrm>
            <a:prstGeom prst="roundRect">
              <a:avLst/>
            </a:prstGeom>
            <a:solidFill>
              <a:srgbClr val="ECFDAF"/>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200">
                  <a:solidFill>
                    <a:schemeClr val="tx1"/>
                  </a:solidFill>
                </a:rPr>
                <a:t>OBIS China</a:t>
              </a:r>
            </a:p>
          </p:txBody>
        </p:sp>
        <p:sp>
          <p:nvSpPr>
            <p:cNvPr id="11" name="Rounded Rectangle 10"/>
            <p:cNvSpPr/>
            <p:nvPr/>
          </p:nvSpPr>
          <p:spPr>
            <a:xfrm>
              <a:off x="5037702" y="3677293"/>
              <a:ext cx="1080655" cy="322118"/>
            </a:xfrm>
            <a:prstGeom prst="roundRect">
              <a:avLst/>
            </a:prstGeom>
            <a:solidFill>
              <a:srgbClr val="ECFDAF"/>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200" dirty="0" err="1">
                  <a:solidFill>
                    <a:schemeClr val="tx1"/>
                  </a:solidFill>
                </a:rPr>
                <a:t>IndOBIS</a:t>
              </a:r>
              <a:endParaRPr lang="en-US" sz="1200" dirty="0">
                <a:solidFill>
                  <a:schemeClr val="tx1"/>
                </a:solidFill>
              </a:endParaRPr>
            </a:p>
          </p:txBody>
        </p:sp>
        <p:sp>
          <p:nvSpPr>
            <p:cNvPr id="12" name="Rounded Rectangle 11"/>
            <p:cNvSpPr/>
            <p:nvPr/>
          </p:nvSpPr>
          <p:spPr>
            <a:xfrm>
              <a:off x="6542142" y="3312706"/>
              <a:ext cx="1080655" cy="322118"/>
            </a:xfrm>
            <a:prstGeom prst="roundRect">
              <a:avLst/>
            </a:prstGeom>
            <a:solidFill>
              <a:srgbClr val="ECFDAF"/>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200">
                  <a:solidFill>
                    <a:schemeClr val="tx1"/>
                  </a:solidFill>
                </a:rPr>
                <a:t>OBIS Japan</a:t>
              </a:r>
            </a:p>
          </p:txBody>
        </p:sp>
        <p:sp>
          <p:nvSpPr>
            <p:cNvPr id="14" name="Rounded Rectangle 13"/>
            <p:cNvSpPr/>
            <p:nvPr/>
          </p:nvSpPr>
          <p:spPr>
            <a:xfrm>
              <a:off x="6655931" y="2946241"/>
              <a:ext cx="1080655" cy="322118"/>
            </a:xfrm>
            <a:prstGeom prst="roundRect">
              <a:avLst/>
            </a:prstGeom>
            <a:solidFill>
              <a:srgbClr val="ECFDAF"/>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200">
                  <a:solidFill>
                    <a:schemeClr val="tx1"/>
                  </a:solidFill>
                </a:rPr>
                <a:t>KOBIS</a:t>
              </a:r>
            </a:p>
          </p:txBody>
        </p:sp>
        <p:sp>
          <p:nvSpPr>
            <p:cNvPr id="16" name="Rounded Rectangle 15"/>
            <p:cNvSpPr/>
            <p:nvPr/>
          </p:nvSpPr>
          <p:spPr>
            <a:xfrm>
              <a:off x="4187834" y="3190078"/>
              <a:ext cx="1080655" cy="322118"/>
            </a:xfrm>
            <a:prstGeom prst="roundRect">
              <a:avLst/>
            </a:prstGeom>
            <a:solidFill>
              <a:srgbClr val="ECFDAF"/>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200">
                  <a:solidFill>
                    <a:schemeClr val="tx1"/>
                  </a:solidFill>
                </a:rPr>
                <a:t>MedOBIS</a:t>
              </a:r>
            </a:p>
          </p:txBody>
        </p:sp>
        <p:sp>
          <p:nvSpPr>
            <p:cNvPr id="17" name="Rounded Rectangle 16"/>
            <p:cNvSpPr/>
            <p:nvPr/>
          </p:nvSpPr>
          <p:spPr>
            <a:xfrm>
              <a:off x="5064734" y="3259376"/>
              <a:ext cx="1080655" cy="322118"/>
            </a:xfrm>
            <a:prstGeom prst="roundRect">
              <a:avLst/>
            </a:prstGeom>
            <a:solidFill>
              <a:srgbClr val="ECFDAF"/>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200">
                  <a:solidFill>
                    <a:schemeClr val="tx1"/>
                  </a:solidFill>
                </a:rPr>
                <a:t>PEGO-OBIS</a:t>
              </a:r>
            </a:p>
          </p:txBody>
        </p:sp>
        <p:sp>
          <p:nvSpPr>
            <p:cNvPr id="18" name="Rounded Rectangle 17"/>
            <p:cNvSpPr/>
            <p:nvPr/>
          </p:nvSpPr>
          <p:spPr>
            <a:xfrm>
              <a:off x="4095748" y="3655885"/>
              <a:ext cx="1080655" cy="322118"/>
            </a:xfrm>
            <a:prstGeom prst="roundRect">
              <a:avLst/>
            </a:prstGeom>
            <a:solidFill>
              <a:srgbClr val="ECFDAF"/>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200">
                  <a:solidFill>
                    <a:schemeClr val="tx1"/>
                  </a:solidFill>
                </a:rPr>
                <a:t>OBIS Senegal</a:t>
              </a:r>
            </a:p>
          </p:txBody>
        </p:sp>
        <p:sp>
          <p:nvSpPr>
            <p:cNvPr id="19" name="Rounded Rectangle 18"/>
            <p:cNvSpPr/>
            <p:nvPr/>
          </p:nvSpPr>
          <p:spPr>
            <a:xfrm>
              <a:off x="6282622" y="4936494"/>
              <a:ext cx="1909628" cy="322118"/>
            </a:xfrm>
            <a:prstGeom prst="roundRect">
              <a:avLst/>
            </a:prstGeom>
            <a:solidFill>
              <a:srgbClr val="ECFDAF"/>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200">
                  <a:solidFill>
                    <a:schemeClr val="tx1"/>
                  </a:solidFill>
                </a:rPr>
                <a:t>South Western Pacific OBIS</a:t>
              </a:r>
            </a:p>
          </p:txBody>
        </p:sp>
        <p:sp>
          <p:nvSpPr>
            <p:cNvPr id="20" name="Rounded Rectangle 19"/>
            <p:cNvSpPr/>
            <p:nvPr/>
          </p:nvSpPr>
          <p:spPr>
            <a:xfrm>
              <a:off x="4319000" y="4478821"/>
              <a:ext cx="1080655" cy="322118"/>
            </a:xfrm>
            <a:prstGeom prst="roundRect">
              <a:avLst/>
            </a:prstGeom>
            <a:solidFill>
              <a:srgbClr val="ECFDAF"/>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200">
                  <a:solidFill>
                    <a:schemeClr val="tx1"/>
                  </a:solidFill>
                </a:rPr>
                <a:t>AfrOBIS</a:t>
              </a:r>
            </a:p>
          </p:txBody>
        </p:sp>
        <p:sp>
          <p:nvSpPr>
            <p:cNvPr id="21" name="Rounded Rectangle 20"/>
            <p:cNvSpPr/>
            <p:nvPr/>
          </p:nvSpPr>
          <p:spPr>
            <a:xfrm>
              <a:off x="2026239" y="4292031"/>
              <a:ext cx="1080655" cy="322118"/>
            </a:xfrm>
            <a:prstGeom prst="roundRect">
              <a:avLst/>
            </a:prstGeom>
            <a:solidFill>
              <a:srgbClr val="ECFDAF"/>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200">
                  <a:solidFill>
                    <a:schemeClr val="tx1"/>
                  </a:solidFill>
                </a:rPr>
                <a:t>ESPOBIS</a:t>
              </a:r>
            </a:p>
          </p:txBody>
        </p:sp>
        <p:sp>
          <p:nvSpPr>
            <p:cNvPr id="22" name="Rounded Rectangle 21"/>
            <p:cNvSpPr/>
            <p:nvPr/>
          </p:nvSpPr>
          <p:spPr>
            <a:xfrm>
              <a:off x="3461164" y="4127423"/>
              <a:ext cx="1080655" cy="322118"/>
            </a:xfrm>
            <a:prstGeom prst="roundRect">
              <a:avLst/>
            </a:prstGeom>
            <a:solidFill>
              <a:srgbClr val="ECFDAF"/>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200">
                  <a:solidFill>
                    <a:schemeClr val="tx1"/>
                  </a:solidFill>
                </a:rPr>
                <a:t>WSAOBIS</a:t>
              </a:r>
            </a:p>
          </p:txBody>
        </p:sp>
        <p:sp>
          <p:nvSpPr>
            <p:cNvPr id="23" name="Rounded Rectangle 22"/>
            <p:cNvSpPr/>
            <p:nvPr/>
          </p:nvSpPr>
          <p:spPr>
            <a:xfrm>
              <a:off x="5052789" y="2785182"/>
              <a:ext cx="1080655" cy="322118"/>
            </a:xfrm>
            <a:prstGeom prst="roundRect">
              <a:avLst/>
            </a:prstGeom>
            <a:solidFill>
              <a:srgbClr val="ECFDAF"/>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200">
                  <a:solidFill>
                    <a:schemeClr val="tx1"/>
                  </a:solidFill>
                </a:rPr>
                <a:t>Black Sea OBIS</a:t>
              </a:r>
            </a:p>
          </p:txBody>
        </p:sp>
        <p:sp>
          <p:nvSpPr>
            <p:cNvPr id="24" name="Rounded Rectangle 23"/>
            <p:cNvSpPr/>
            <p:nvPr/>
          </p:nvSpPr>
          <p:spPr>
            <a:xfrm>
              <a:off x="2184752" y="2477566"/>
              <a:ext cx="1080655" cy="322118"/>
            </a:xfrm>
            <a:prstGeom prst="roundRect">
              <a:avLst/>
            </a:prstGeom>
            <a:solidFill>
              <a:srgbClr val="ECFDAF"/>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200">
                  <a:solidFill>
                    <a:schemeClr val="tx1"/>
                  </a:solidFill>
                </a:rPr>
                <a:t>OBIS USA</a:t>
              </a:r>
            </a:p>
          </p:txBody>
        </p:sp>
        <p:sp>
          <p:nvSpPr>
            <p:cNvPr id="25" name="Rounded Rectangle 24"/>
            <p:cNvSpPr/>
            <p:nvPr/>
          </p:nvSpPr>
          <p:spPr>
            <a:xfrm>
              <a:off x="5404064" y="1990345"/>
              <a:ext cx="1080655" cy="322118"/>
            </a:xfrm>
            <a:prstGeom prst="roundRect">
              <a:avLst/>
            </a:prstGeom>
            <a:solidFill>
              <a:srgbClr val="ECFDAF"/>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200">
                  <a:solidFill>
                    <a:schemeClr val="tx1"/>
                  </a:solidFill>
                </a:rPr>
                <a:t>Oceans Past</a:t>
              </a:r>
            </a:p>
          </p:txBody>
        </p:sp>
        <p:sp>
          <p:nvSpPr>
            <p:cNvPr id="26" name="Rounded Rectangle 25"/>
            <p:cNvSpPr/>
            <p:nvPr/>
          </p:nvSpPr>
          <p:spPr>
            <a:xfrm>
              <a:off x="5073424" y="2414195"/>
              <a:ext cx="1080655" cy="322118"/>
            </a:xfrm>
            <a:prstGeom prst="roundRect">
              <a:avLst/>
            </a:prstGeom>
            <a:solidFill>
              <a:srgbClr val="ECFDAF"/>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200">
                  <a:solidFill>
                    <a:schemeClr val="tx1"/>
                  </a:solidFill>
                </a:rPr>
                <a:t>FishBase</a:t>
              </a:r>
            </a:p>
          </p:txBody>
        </p:sp>
        <p:sp>
          <p:nvSpPr>
            <p:cNvPr id="27" name="Rounded Rectangle 26"/>
            <p:cNvSpPr/>
            <p:nvPr/>
          </p:nvSpPr>
          <p:spPr>
            <a:xfrm>
              <a:off x="2780422" y="3196015"/>
              <a:ext cx="1080655" cy="322118"/>
            </a:xfrm>
            <a:prstGeom prst="roundRect">
              <a:avLst/>
            </a:prstGeom>
            <a:solidFill>
              <a:srgbClr val="ECFDAF"/>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200" dirty="0">
                  <a:solidFill>
                    <a:schemeClr val="tx1"/>
                  </a:solidFill>
                </a:rPr>
                <a:t>OBIS SEAMAP</a:t>
              </a:r>
            </a:p>
          </p:txBody>
        </p:sp>
        <p:sp>
          <p:nvSpPr>
            <p:cNvPr id="28" name="Rounded Rectangle 27"/>
            <p:cNvSpPr/>
            <p:nvPr/>
          </p:nvSpPr>
          <p:spPr>
            <a:xfrm>
              <a:off x="2800392" y="2799683"/>
              <a:ext cx="1080655" cy="322118"/>
            </a:xfrm>
            <a:prstGeom prst="roundRect">
              <a:avLst/>
            </a:prstGeom>
            <a:solidFill>
              <a:srgbClr val="ECFDAF"/>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200">
                  <a:solidFill>
                    <a:schemeClr val="tx1"/>
                  </a:solidFill>
                </a:rPr>
                <a:t>MicrOBIS</a:t>
              </a:r>
            </a:p>
          </p:txBody>
        </p:sp>
        <p:sp>
          <p:nvSpPr>
            <p:cNvPr id="29" name="Rounded Rectangle 28"/>
            <p:cNvSpPr/>
            <p:nvPr/>
          </p:nvSpPr>
          <p:spPr>
            <a:xfrm>
              <a:off x="4503826" y="1705178"/>
              <a:ext cx="1407798" cy="322118"/>
            </a:xfrm>
            <a:prstGeom prst="roundRect">
              <a:avLst/>
            </a:prstGeom>
            <a:solidFill>
              <a:srgbClr val="ECFDAF"/>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200" dirty="0" err="1">
                  <a:solidFill>
                    <a:schemeClr val="tx1"/>
                  </a:solidFill>
                </a:rPr>
                <a:t>DeepSeaOBIS</a:t>
              </a:r>
              <a:endParaRPr lang="en-US" sz="1200" dirty="0">
                <a:solidFill>
                  <a:schemeClr val="tx1"/>
                </a:solidFill>
              </a:endParaRPr>
            </a:p>
          </p:txBody>
        </p:sp>
        <p:sp>
          <p:nvSpPr>
            <p:cNvPr id="30" name="Rounded Rectangle 29"/>
            <p:cNvSpPr/>
            <p:nvPr/>
          </p:nvSpPr>
          <p:spPr>
            <a:xfrm>
              <a:off x="4104970" y="2214569"/>
              <a:ext cx="1080655" cy="322118"/>
            </a:xfrm>
            <a:prstGeom prst="roundRect">
              <a:avLst/>
            </a:prstGeom>
            <a:solidFill>
              <a:srgbClr val="ECFDAF"/>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200" dirty="0">
                  <a:solidFill>
                    <a:schemeClr val="tx1"/>
                  </a:solidFill>
                </a:rPr>
                <a:t>OBIS HAB</a:t>
              </a:r>
            </a:p>
          </p:txBody>
        </p:sp>
        <p:sp>
          <p:nvSpPr>
            <p:cNvPr id="31" name="Rounded Rectangle 30"/>
            <p:cNvSpPr/>
            <p:nvPr/>
          </p:nvSpPr>
          <p:spPr>
            <a:xfrm>
              <a:off x="3340720" y="2308171"/>
              <a:ext cx="645258" cy="322118"/>
            </a:xfrm>
            <a:prstGeom prst="roundRect">
              <a:avLst/>
            </a:prstGeom>
            <a:solidFill>
              <a:srgbClr val="ECFDAF"/>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200">
                  <a:solidFill>
                    <a:schemeClr val="tx1"/>
                  </a:solidFill>
                </a:rPr>
                <a:t>OTN</a:t>
              </a:r>
            </a:p>
          </p:txBody>
        </p:sp>
        <p:sp>
          <p:nvSpPr>
            <p:cNvPr id="32" name="Rounded Rectangle 31"/>
            <p:cNvSpPr/>
            <p:nvPr/>
          </p:nvSpPr>
          <p:spPr>
            <a:xfrm>
              <a:off x="3917456" y="2773978"/>
              <a:ext cx="1080655" cy="322118"/>
            </a:xfrm>
            <a:prstGeom prst="roundRect">
              <a:avLst/>
            </a:prstGeom>
            <a:solidFill>
              <a:srgbClr val="ECFDAF">
                <a:alpha val="69020"/>
              </a:srgb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200" dirty="0" err="1">
                  <a:solidFill>
                    <a:schemeClr val="tx1"/>
                  </a:solidFill>
                </a:rPr>
                <a:t>EurOBIS</a:t>
              </a:r>
              <a:endParaRPr lang="en-US" sz="1200" dirty="0">
                <a:solidFill>
                  <a:schemeClr val="tx1"/>
                </a:solidFill>
              </a:endParaRPr>
            </a:p>
          </p:txBody>
        </p:sp>
        <p:pic>
          <p:nvPicPr>
            <p:cNvPr id="3" name="Picture 2"/>
            <p:cNvPicPr>
              <a:picLocks noChangeAspect="1"/>
            </p:cNvPicPr>
            <p:nvPr/>
          </p:nvPicPr>
          <p:blipFill rotWithShape="1">
            <a:blip r:embed="rId4"/>
            <a:srcRect l="21649" t="11115" r="12045" b="26304"/>
            <a:stretch/>
          </p:blipFill>
          <p:spPr>
            <a:xfrm>
              <a:off x="6693115" y="1519071"/>
              <a:ext cx="1486732" cy="936637"/>
            </a:xfrm>
            <a:prstGeom prst="rect">
              <a:avLst/>
            </a:prstGeom>
          </p:spPr>
        </p:pic>
        <p:cxnSp>
          <p:nvCxnSpPr>
            <p:cNvPr id="15" name="Straight Arrow Connector 14"/>
            <p:cNvCxnSpPr/>
            <p:nvPr/>
          </p:nvCxnSpPr>
          <p:spPr>
            <a:xfrm flipH="1">
              <a:off x="4483686" y="2308171"/>
              <a:ext cx="2242751" cy="322118"/>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6772150" y="2184088"/>
              <a:ext cx="1274564" cy="369332"/>
            </a:xfrm>
            <a:prstGeom prst="rect">
              <a:avLst/>
            </a:prstGeom>
            <a:solidFill>
              <a:srgbClr val="ECFDAF"/>
            </a:solidFill>
          </p:spPr>
          <p:txBody>
            <a:bodyPr wrap="square" rtlCol="0">
              <a:spAutoFit/>
            </a:bodyPr>
            <a:lstStyle/>
            <a:p>
              <a:pPr algn="ctr"/>
              <a:r>
                <a:rPr lang="en-US" sz="1800" dirty="0" err="1"/>
                <a:t>iOBIS</a:t>
              </a:r>
              <a:endParaRPr lang="en-US" sz="1800" dirty="0"/>
            </a:p>
          </p:txBody>
        </p:sp>
        <p:sp>
          <p:nvSpPr>
            <p:cNvPr id="35" name="Rounded Rectangle 34"/>
            <p:cNvSpPr/>
            <p:nvPr/>
          </p:nvSpPr>
          <p:spPr>
            <a:xfrm>
              <a:off x="6512190" y="3683481"/>
              <a:ext cx="1080655" cy="322118"/>
            </a:xfrm>
            <a:prstGeom prst="roundRect">
              <a:avLst/>
            </a:prstGeom>
            <a:solidFill>
              <a:srgbClr val="ECFDAF"/>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200" dirty="0">
                  <a:solidFill>
                    <a:schemeClr val="tx1"/>
                  </a:solidFill>
                </a:rPr>
                <a:t>SEA OBIS </a:t>
              </a:r>
            </a:p>
          </p:txBody>
        </p:sp>
        <p:sp>
          <p:nvSpPr>
            <p:cNvPr id="36" name="Rounded Rectangle 35"/>
            <p:cNvSpPr/>
            <p:nvPr/>
          </p:nvSpPr>
          <p:spPr>
            <a:xfrm>
              <a:off x="1673552" y="3634824"/>
              <a:ext cx="1080655" cy="322118"/>
            </a:xfrm>
            <a:prstGeom prst="roundRect">
              <a:avLst/>
            </a:prstGeom>
            <a:solidFill>
              <a:srgbClr val="ECFDAF"/>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200" dirty="0">
                  <a:solidFill>
                    <a:schemeClr val="tx1"/>
                  </a:solidFill>
                </a:rPr>
                <a:t>CPPS OBIS</a:t>
              </a:r>
            </a:p>
          </p:txBody>
        </p:sp>
      </p:grpSp>
      <p:sp>
        <p:nvSpPr>
          <p:cNvPr id="2" name="Rectangle 1"/>
          <p:cNvSpPr/>
          <p:nvPr/>
        </p:nvSpPr>
        <p:spPr>
          <a:xfrm>
            <a:off x="321011" y="134758"/>
            <a:ext cx="3328225" cy="1292662"/>
          </a:xfrm>
          <a:prstGeom prst="rect">
            <a:avLst/>
          </a:prstGeom>
        </p:spPr>
        <p:txBody>
          <a:bodyPr wrap="square">
            <a:spAutoFit/>
          </a:bodyPr>
          <a:lstStyle/>
          <a:p>
            <a:r>
              <a:rPr lang="fr-CA" b="1" dirty="0">
                <a:solidFill>
                  <a:schemeClr val="bg1"/>
                </a:solidFill>
                <a:effectLst>
                  <a:glow rad="127000">
                    <a:schemeClr val="tx1"/>
                  </a:glow>
                </a:effectLst>
              </a:rPr>
              <a:t>Les Nœuds OBIS</a:t>
            </a:r>
            <a:br>
              <a:rPr lang="fr-CA" dirty="0">
                <a:solidFill>
                  <a:schemeClr val="bg1"/>
                </a:solidFill>
                <a:effectLst>
                  <a:glow rad="127000">
                    <a:schemeClr val="tx1"/>
                  </a:glow>
                </a:effectLst>
              </a:rPr>
            </a:br>
            <a:r>
              <a:rPr lang="fr-CA" sz="800" dirty="0">
                <a:solidFill>
                  <a:schemeClr val="bg1"/>
                </a:solidFill>
                <a:effectLst>
                  <a:glow rad="127000">
                    <a:schemeClr val="tx1"/>
                  </a:glow>
                </a:effectLst>
              </a:rPr>
              <a:t> </a:t>
            </a:r>
            <a:br>
              <a:rPr lang="fr-CA" dirty="0">
                <a:solidFill>
                  <a:schemeClr val="bg1"/>
                </a:solidFill>
                <a:effectLst>
                  <a:glow rad="127000">
                    <a:schemeClr val="tx1"/>
                  </a:glow>
                </a:effectLst>
              </a:rPr>
            </a:br>
            <a:br>
              <a:rPr lang="fr-CA" sz="1100" dirty="0">
                <a:solidFill>
                  <a:schemeClr val="bg1"/>
                </a:solidFill>
                <a:effectLst>
                  <a:glow rad="127000">
                    <a:schemeClr val="tx1"/>
                  </a:glow>
                </a:effectLst>
              </a:rPr>
            </a:br>
            <a:br>
              <a:rPr lang="fr-CA" sz="1100" dirty="0">
                <a:solidFill>
                  <a:schemeClr val="bg1"/>
                </a:solidFill>
                <a:effectLst>
                  <a:glow rad="127000">
                    <a:schemeClr val="tx1"/>
                  </a:glow>
                </a:effectLst>
              </a:rPr>
            </a:br>
            <a:endParaRPr lang="fr-CA" dirty="0">
              <a:solidFill>
                <a:schemeClr val="bg1"/>
              </a:solidFill>
              <a:effectLst>
                <a:glow rad="127000">
                  <a:schemeClr val="tx1"/>
                </a:glow>
              </a:effectLst>
            </a:endParaRPr>
          </a:p>
        </p:txBody>
      </p:sp>
    </p:spTree>
    <p:extLst>
      <p:ext uri="{BB962C8B-B14F-4D97-AF65-F5344CB8AC3E}">
        <p14:creationId xmlns:p14="http://schemas.microsoft.com/office/powerpoint/2010/main" val="20173964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AFFA000-C036-4280-8DD0-2B381DF5DB46}"/>
              </a:ext>
            </a:extLst>
          </p:cNvPr>
          <p:cNvPicPr>
            <a:picLocks noChangeAspect="1"/>
          </p:cNvPicPr>
          <p:nvPr/>
        </p:nvPicPr>
        <p:blipFill rotWithShape="1">
          <a:blip r:embed="rId3">
            <a:alphaModFix amt="50000"/>
          </a:blip>
          <a:srcRect l="14726" r="14726" b="12504"/>
          <a:stretch/>
        </p:blipFill>
        <p:spPr>
          <a:xfrm>
            <a:off x="0" y="478327"/>
            <a:ext cx="9144000" cy="6379673"/>
          </a:xfrm>
          <a:prstGeom prst="rect">
            <a:avLst/>
          </a:prstGeom>
        </p:spPr>
      </p:pic>
      <p:sp>
        <p:nvSpPr>
          <p:cNvPr id="2" name="Title 1"/>
          <p:cNvSpPr>
            <a:spLocks noGrp="1"/>
          </p:cNvSpPr>
          <p:nvPr>
            <p:ph type="title"/>
          </p:nvPr>
        </p:nvSpPr>
        <p:spPr/>
        <p:txBody>
          <a:bodyPr/>
          <a:lstStyle/>
          <a:p>
            <a:r>
              <a:rPr lang="fr-CA" b="1" dirty="0"/>
              <a:t>Réseau OBIS et données (Nœuds)</a:t>
            </a:r>
          </a:p>
        </p:txBody>
      </p:sp>
      <p:sp>
        <p:nvSpPr>
          <p:cNvPr id="3" name="Content Placeholder 2"/>
          <p:cNvSpPr>
            <a:spLocks noGrp="1"/>
          </p:cNvSpPr>
          <p:nvPr>
            <p:ph idx="1"/>
          </p:nvPr>
        </p:nvSpPr>
        <p:spPr>
          <a:xfrm>
            <a:off x="467544" y="1676400"/>
            <a:ext cx="8352928" cy="4191000"/>
          </a:xfrm>
        </p:spPr>
        <p:txBody>
          <a:bodyPr>
            <a:normAutofit lnSpcReduction="10000"/>
          </a:bodyPr>
          <a:lstStyle/>
          <a:p>
            <a:r>
              <a:rPr lang="fr-CA" sz="1800" dirty="0"/>
              <a:t>Le réseau des données OBIS est organisée en structure hiérarchisée de nœuds</a:t>
            </a:r>
          </a:p>
          <a:p>
            <a:pPr marL="0" indent="0">
              <a:buNone/>
            </a:pPr>
            <a:endParaRPr lang="fr-CA" sz="1800" dirty="0"/>
          </a:p>
          <a:p>
            <a:r>
              <a:rPr lang="fr-CA" sz="1800" dirty="0"/>
              <a:t>Niveau 1 = Le secrétariat d’OBIS à l’IODE</a:t>
            </a:r>
          </a:p>
          <a:p>
            <a:r>
              <a:rPr lang="fr-CA" sz="1800" dirty="0"/>
              <a:t>Niveau 2 = Nœuds régionaux et thématiques (les « NODC* » comme OBIS Canada et les « ADU** » comme OTN)  </a:t>
            </a:r>
          </a:p>
          <a:p>
            <a:r>
              <a:rPr lang="fr-CA" sz="1800" dirty="0"/>
              <a:t>Niveau 3 = Nœuds locaux (Les « NODC » et les « ADU »)</a:t>
            </a:r>
          </a:p>
          <a:p>
            <a:endParaRPr lang="fr-CA" sz="1800" dirty="0"/>
          </a:p>
          <a:p>
            <a:pPr marL="0" lvl="0" indent="0">
              <a:buNone/>
            </a:pPr>
            <a:endParaRPr lang="fr-CA" dirty="0"/>
          </a:p>
          <a:p>
            <a:pPr marL="0" lvl="0" indent="0">
              <a:buNone/>
            </a:pPr>
            <a:endParaRPr lang="fr-CA" dirty="0"/>
          </a:p>
          <a:p>
            <a:pPr marL="0" lvl="0" indent="0">
              <a:buNone/>
            </a:pPr>
            <a:endParaRPr lang="fr-CA" dirty="0"/>
          </a:p>
          <a:p>
            <a:pPr marL="0" lvl="0" indent="0">
              <a:buNone/>
            </a:pPr>
            <a:endParaRPr lang="fr-CA" dirty="0"/>
          </a:p>
          <a:p>
            <a:pPr marL="0" lvl="0" indent="0">
              <a:buNone/>
            </a:pPr>
            <a:r>
              <a:rPr lang="fr-CA" sz="1200" dirty="0"/>
              <a:t>* Notes de la traduction : NODC = </a:t>
            </a:r>
            <a:r>
              <a:rPr lang="fr-CA" sz="1200" i="1" dirty="0"/>
              <a:t>National </a:t>
            </a:r>
            <a:r>
              <a:rPr lang="fr-CA" sz="1200" i="1" dirty="0" err="1"/>
              <a:t>Oceanographic</a:t>
            </a:r>
            <a:r>
              <a:rPr lang="fr-CA" sz="1200" i="1" dirty="0"/>
              <a:t> Data Centers</a:t>
            </a:r>
            <a:br>
              <a:rPr lang="fr-CA" sz="1200" i="1" dirty="0"/>
            </a:br>
            <a:r>
              <a:rPr lang="fr-CA" sz="1200" i="1" dirty="0"/>
              <a:t>** Notes de la traduction : ADU = Associate Data </a:t>
            </a:r>
            <a:r>
              <a:rPr lang="fr-CA" sz="1200" i="1" dirty="0" err="1"/>
              <a:t>Unites</a:t>
            </a:r>
            <a:endParaRPr lang="fr-CA" sz="1200" i="1" dirty="0"/>
          </a:p>
        </p:txBody>
      </p:sp>
    </p:spTree>
    <p:extLst>
      <p:ext uri="{BB962C8B-B14F-4D97-AF65-F5344CB8AC3E}">
        <p14:creationId xmlns:p14="http://schemas.microsoft.com/office/powerpoint/2010/main" val="32103960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A7B1058-1F62-4E0D-B69F-23C49423430D}"/>
              </a:ext>
            </a:extLst>
          </p:cNvPr>
          <p:cNvPicPr>
            <a:picLocks noChangeAspect="1"/>
          </p:cNvPicPr>
          <p:nvPr/>
        </p:nvPicPr>
        <p:blipFill rotWithShape="1">
          <a:blip r:embed="rId3">
            <a:alphaModFix amt="50000"/>
          </a:blip>
          <a:srcRect l="14726" r="14726" b="12504"/>
          <a:stretch/>
        </p:blipFill>
        <p:spPr>
          <a:xfrm>
            <a:off x="0" y="478327"/>
            <a:ext cx="9144000" cy="6379673"/>
          </a:xfrm>
          <a:prstGeom prst="rect">
            <a:avLst/>
          </a:prstGeom>
        </p:spPr>
      </p:pic>
      <p:sp>
        <p:nvSpPr>
          <p:cNvPr id="18433" name="Title 1"/>
          <p:cNvSpPr>
            <a:spLocks noGrp="1"/>
          </p:cNvSpPr>
          <p:nvPr>
            <p:ph type="title"/>
          </p:nvPr>
        </p:nvSpPr>
        <p:spPr/>
        <p:txBody>
          <a:bodyPr/>
          <a:lstStyle/>
          <a:p>
            <a:r>
              <a:rPr lang="fr-CA" altLang="x-none" dirty="0"/>
              <a:t>Nœuds OBIS et termes de référence (</a:t>
            </a:r>
            <a:r>
              <a:rPr lang="fr-CA" altLang="x-none" dirty="0" err="1"/>
              <a:t>ToR</a:t>
            </a:r>
            <a:r>
              <a:rPr lang="fr-CA" altLang="x-none" dirty="0"/>
              <a:t>)</a:t>
            </a:r>
          </a:p>
        </p:txBody>
      </p:sp>
      <p:sp>
        <p:nvSpPr>
          <p:cNvPr id="18434" name="Content Placeholder 2"/>
          <p:cNvSpPr>
            <a:spLocks noGrp="1"/>
          </p:cNvSpPr>
          <p:nvPr>
            <p:ph idx="1"/>
          </p:nvPr>
        </p:nvSpPr>
        <p:spPr>
          <a:xfrm>
            <a:off x="628650" y="1590678"/>
            <a:ext cx="8191822" cy="5078682"/>
          </a:xfrm>
        </p:spPr>
        <p:txBody>
          <a:bodyPr>
            <a:noAutofit/>
          </a:bodyPr>
          <a:lstStyle/>
          <a:p>
            <a:r>
              <a:rPr lang="fr-CA" altLang="x-none" sz="2000" dirty="0"/>
              <a:t>Recevoir et moissonner des données (et métadonnées) de biodiversité marine de programmes régionaux, nationaux et internationaux, et de la communauté scientifique en général. </a:t>
            </a:r>
          </a:p>
          <a:p>
            <a:r>
              <a:rPr lang="fr-CA" altLang="x-none" sz="2000" dirty="0"/>
              <a:t>Valider des données (en utilisant les normes, les outils et les meilleures pratiques), tel que décrit dans le manuel OBIS.</a:t>
            </a:r>
          </a:p>
          <a:p>
            <a:r>
              <a:rPr lang="fr-CA" altLang="x-none" sz="2000" dirty="0"/>
              <a:t>Rapporter les résultats du contrôle qualité directement aux collecteurs de données. </a:t>
            </a:r>
          </a:p>
          <a:p>
            <a:r>
              <a:rPr lang="fr-CA" altLang="x-none" sz="2000" dirty="0"/>
              <a:t>Rendre les données (et métadonnées) disponibles en utilisant des normes et des formats adoptés par la communauté OBIS.</a:t>
            </a:r>
          </a:p>
          <a:p>
            <a:r>
              <a:rPr lang="fr-CA" altLang="x-none" sz="2000" dirty="0"/>
              <a:t>Contrôler l’accès aux données en établissant des termes d’utilisation et des politiques de partage.</a:t>
            </a:r>
          </a:p>
          <a:p>
            <a:r>
              <a:rPr lang="fr-CA" altLang="x-none" sz="2000" dirty="0"/>
              <a:t>Offrir un support aux utilisateurs.</a:t>
            </a:r>
          </a:p>
          <a:p>
            <a:r>
              <a:rPr lang="fr-CA" altLang="x-none" sz="2000" dirty="0"/>
              <a:t>Accroître la visibilité et la prise de contact avec les producteurs de données.</a:t>
            </a:r>
          </a:p>
          <a:p>
            <a:r>
              <a:rPr lang="fr-CA" altLang="x-none" sz="2000" dirty="0"/>
              <a:t>Construire des portails de données sur mesure</a:t>
            </a:r>
          </a:p>
          <a:p>
            <a:r>
              <a:rPr lang="fr-CA" altLang="x-none" sz="2000" dirty="0"/>
              <a:t>Joindre les efforts des politiques mises de l’avant par le IOC.</a:t>
            </a:r>
          </a:p>
          <a:p>
            <a:endParaRPr lang="fr-CA" altLang="x-none" sz="2000" dirty="0"/>
          </a:p>
        </p:txBody>
      </p:sp>
    </p:spTree>
    <p:extLst>
      <p:ext uri="{BB962C8B-B14F-4D97-AF65-F5344CB8AC3E}">
        <p14:creationId xmlns:p14="http://schemas.microsoft.com/office/powerpoint/2010/main" val="68971700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13996</TotalTime>
  <Words>6374</Words>
  <Application>Microsoft Office PowerPoint</Application>
  <PresentationFormat>Affichage à l'écran (4:3)</PresentationFormat>
  <Paragraphs>399</Paragraphs>
  <Slides>34</Slides>
  <Notes>34</Notes>
  <HiddenSlides>0</HiddenSlides>
  <MMClips>0</MMClips>
  <ScaleCrop>false</ScaleCrop>
  <HeadingPairs>
    <vt:vector size="6" baseType="variant">
      <vt:variant>
        <vt:lpstr>Polices utilisées</vt:lpstr>
      </vt:variant>
      <vt:variant>
        <vt:i4>4</vt:i4>
      </vt:variant>
      <vt:variant>
        <vt:lpstr>Thème</vt:lpstr>
      </vt:variant>
      <vt:variant>
        <vt:i4>2</vt:i4>
      </vt:variant>
      <vt:variant>
        <vt:lpstr>Titres des diapositives</vt:lpstr>
      </vt:variant>
      <vt:variant>
        <vt:i4>34</vt:i4>
      </vt:variant>
    </vt:vector>
  </HeadingPairs>
  <TitlesOfParts>
    <vt:vector size="40" baseType="lpstr">
      <vt:lpstr>Arial</vt:lpstr>
      <vt:lpstr>Bodoni 72 Smallcaps Book</vt:lpstr>
      <vt:lpstr>Calibri</vt:lpstr>
      <vt:lpstr>Calibri Light</vt:lpstr>
      <vt:lpstr>Office Theme</vt:lpstr>
      <vt:lpstr>1_Office Theme</vt:lpstr>
      <vt:lpstr>URL d’IPT pour aujourd’hui</vt:lpstr>
      <vt:lpstr>Les Nœuds OBIS et Contribuer à OBIS Canada</vt:lpstr>
      <vt:lpstr>Présentation PowerPoint</vt:lpstr>
      <vt:lpstr>Qu’est-ce que IOC?</vt:lpstr>
      <vt:lpstr>Présentation PowerPoint</vt:lpstr>
      <vt:lpstr>Présentation PowerPoint</vt:lpstr>
      <vt:lpstr>Présentation PowerPoint</vt:lpstr>
      <vt:lpstr>Réseau OBIS et données (Nœuds)</vt:lpstr>
      <vt:lpstr>Nœuds OBIS et termes de référence (ToR)</vt:lpstr>
      <vt:lpstr>Qu’est-ce que cela signifie au niveau technique?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OBIS Contact Information</vt:lpstr>
      <vt:lpstr>Guide OBIS pour partager et utiliser des données</vt:lpstr>
      <vt:lpstr>Présentation PowerPoint</vt:lpstr>
      <vt:lpstr>Présentation PowerPoint</vt:lpstr>
      <vt:lpstr>Présentation PowerPoint</vt:lpstr>
      <vt:lpstr>Présentation PowerPoint</vt:lpstr>
      <vt:lpstr>Présentation PowerPoint</vt:lpstr>
      <vt:lpstr>Présentation PowerPoint</vt:lpstr>
      <vt:lpstr>Politique d’échange de données océanographiques de l’IOC</vt:lpstr>
      <vt:lpstr>Une licence OBIS?</vt:lpstr>
      <vt:lpstr>Jeux de données</vt:lpstr>
      <vt:lpstr>Quelles implications?</vt:lpstr>
      <vt:lpstr>Quelle licence devrions-nous promouvoir?</vt:lpstr>
      <vt:lpstr>Quelle licence devrions-nous promouvoir?</vt:lpstr>
      <vt:lpstr>Quelle licence pour la base de données OBIS?</vt:lpstr>
      <vt:lpstr>Conseil bienveillant : Développez une Politique de données dans votre institution</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Becoming an  OBIS Node</dc:title>
  <dc:creator>Jonathan Pye</dc:creator>
  <cp:lastModifiedBy>Gabriel Leblanc</cp:lastModifiedBy>
  <cp:revision>108</cp:revision>
  <dcterms:created xsi:type="dcterms:W3CDTF">2020-01-18T21:29:47Z</dcterms:created>
  <dcterms:modified xsi:type="dcterms:W3CDTF">2021-03-17T14:03:45Z</dcterms:modified>
</cp:coreProperties>
</file>